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2" r:id="rId2"/>
  </p:sldMasterIdLst>
  <p:notesMasterIdLst>
    <p:notesMasterId r:id="rId33"/>
  </p:notesMasterIdLst>
  <p:sldIdLst>
    <p:sldId id="407" r:id="rId3"/>
    <p:sldId id="456" r:id="rId4"/>
    <p:sldId id="457" r:id="rId5"/>
    <p:sldId id="412" r:id="rId6"/>
    <p:sldId id="458" r:id="rId7"/>
    <p:sldId id="431" r:id="rId8"/>
    <p:sldId id="442" r:id="rId9"/>
    <p:sldId id="418" r:id="rId10"/>
    <p:sldId id="430" r:id="rId11"/>
    <p:sldId id="416" r:id="rId12"/>
    <p:sldId id="428" r:id="rId13"/>
    <p:sldId id="432" r:id="rId14"/>
    <p:sldId id="433" r:id="rId15"/>
    <p:sldId id="434" r:id="rId16"/>
    <p:sldId id="409" r:id="rId17"/>
    <p:sldId id="429" r:id="rId18"/>
    <p:sldId id="419" r:id="rId19"/>
    <p:sldId id="420" r:id="rId20"/>
    <p:sldId id="459" r:id="rId21"/>
    <p:sldId id="460" r:id="rId22"/>
    <p:sldId id="417" r:id="rId23"/>
    <p:sldId id="453" r:id="rId24"/>
    <p:sldId id="454" r:id="rId25"/>
    <p:sldId id="455" r:id="rId26"/>
    <p:sldId id="413" r:id="rId27"/>
    <p:sldId id="452" r:id="rId28"/>
    <p:sldId id="451" r:id="rId29"/>
    <p:sldId id="445" r:id="rId30"/>
    <p:sldId id="435" r:id="rId31"/>
    <p:sldId id="444" r:id="rId3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99AE79-AD02-4BF8-963C-E5189C5BB11D}" v="1" dt="2025-06-12T06:35:14.1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20" autoAdjust="0"/>
  </p:normalViewPr>
  <p:slideViewPr>
    <p:cSldViewPr>
      <p:cViewPr varScale="1">
        <p:scale>
          <a:sx n="101" d="100"/>
          <a:sy n="101" d="100"/>
        </p:scale>
        <p:origin x="158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ias Göllner" userId="9c34bdeb-2b3b-45cd-a8b8-9ad6e1217780" providerId="ADAL" clId="{F099AE79-AD02-4BF8-963C-E5189C5BB11D}"/>
    <pc:docChg chg="custSel modSld">
      <pc:chgData name="Matthias Göllner" userId="9c34bdeb-2b3b-45cd-a8b8-9ad6e1217780" providerId="ADAL" clId="{F099AE79-AD02-4BF8-963C-E5189C5BB11D}" dt="2025-06-12T06:35:37.364" v="22" actId="14100"/>
      <pc:docMkLst>
        <pc:docMk/>
      </pc:docMkLst>
      <pc:sldChg chg="modSp mod">
        <pc:chgData name="Matthias Göllner" userId="9c34bdeb-2b3b-45cd-a8b8-9ad6e1217780" providerId="ADAL" clId="{F099AE79-AD02-4BF8-963C-E5189C5BB11D}" dt="2025-06-12T06:35:37.364" v="22" actId="14100"/>
        <pc:sldMkLst>
          <pc:docMk/>
          <pc:sldMk cId="3182695504" sldId="435"/>
        </pc:sldMkLst>
        <pc:spChg chg="mod">
          <ac:chgData name="Matthias Göllner" userId="9c34bdeb-2b3b-45cd-a8b8-9ad6e1217780" providerId="ADAL" clId="{F099AE79-AD02-4BF8-963C-E5189C5BB11D}" dt="2025-06-12T06:35:30.791" v="19" actId="14100"/>
          <ac:spMkLst>
            <pc:docMk/>
            <pc:sldMk cId="3182695504" sldId="435"/>
            <ac:spMk id="6" creationId="{485CE923-B1F3-4C83-A40E-D10C288EDCF5}"/>
          </ac:spMkLst>
        </pc:spChg>
        <pc:spChg chg="mod">
          <ac:chgData name="Matthias Göllner" userId="9c34bdeb-2b3b-45cd-a8b8-9ad6e1217780" providerId="ADAL" clId="{F099AE79-AD02-4BF8-963C-E5189C5BB11D}" dt="2025-06-12T06:35:37.364" v="22" actId="14100"/>
          <ac:spMkLst>
            <pc:docMk/>
            <pc:sldMk cId="3182695504" sldId="435"/>
            <ac:spMk id="7" creationId="{FFE3E77D-044A-463F-9EBD-875B0068131F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03T11:31:55.48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3514 0 24575,'-3'2'0,"0"0"0,0 0 0,0 1 0,1-1 0,-1 0 0,0 1 0,1 0 0,0 0 0,0 0 0,0 0 0,0 0 0,-3 5 0,-4 7 0,-44 52 0,32-37 0,-1-2 0,-2 0 0,-52 47 0,55-56 0,0 0 0,-18 24 0,24-25 0,-1-1 0,0-1 0,-2 0 0,-18 13 0,1-2 0,2 1 0,1 2 0,-52 61 0,32-32 0,3-10 0,-57 44 0,46-43 0,-374 286 0,201-152 0,-44 38 0,156-119 0,81-69 0,-43 48 0,36-34 0,-19 13 0,29-27 0,-37 43 0,43-45 0,0-1 0,-2-2 0,-50 35 0,40-32 0,-62 58 0,78-65 0,-1-1 0,-44 27 0,1 0 0,-59 51 0,40-18 0,-41 31 0,40-40 0,59-51 0,-50 50 0,58-48-341,-1 0 0,0-2-1,-49 34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03T11:32:01.45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24575,'2'10'0,"0"-1"0,0 0 0,1 0 0,1 0 0,0 0 0,0 0 0,0 0 0,1-1 0,0 0 0,1 0 0,9 10 0,3 7 0,29 48 0,-16-24 0,40 47 0,-16-22 0,-39-51 0,0-1 0,2-1 0,0 0 0,30 25 0,51 36 0,77 57 0,-88-87 0,-61-38 0,-2 1 0,44 32 0,246 200 0,-291-225 0,-1 0 0,-1 2 0,20 30 0,-19-24 0,48 47 0,1-7 0,-40-38 0,1-1 0,66 48 0,-50-44 0,80 77 0,-29-23 0,-44-43 0,157 138 0,-183-150 0,-24-26 0,0-1 0,0 0 0,1 0 0,14 11 0,129 82 0,-144-95 0,0 1 0,0 0 0,0 0 0,0 0 0,6 10 0,-7-8 0,1-1 0,0 0 0,0-1 0,13 12 0,4 0 0,-2 2 0,0 1 0,35 44 0,18 19 0,-62-70 0,0 0 0,-1 1 0,15 27 0,-15-25 0,0 1 0,23 25 0,126 143 0,-135-159-1365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4T09:16:57.23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932 27 24575,'-125'2'0,"-132"-5"0,175-9 0,52 6 0,-48-1 0,-11 7 0,-155 20 0,218-17-1365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03T08:50:22.73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1334 1 24575,'-51'49'0,"20"-21"0,-38 47 0,53-58 0,0-1 0,-1 0 0,-20 15 0,18-16 0,0 1 0,-28 32 0,12-2 0,-27 30 0,-33 40 0,17-34 0,49-49 0,-2-1 0,-2-2 0,-42 32 0,-138 100 0,133-102 0,49-35 0,-47 28 0,52-36 60,-34 29 0,36-27-802,-37 24-1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03T08:50:27.14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24575,'37'39'0,"-3"1"0,32 48 0,-34-40 0,32 60 0,-57-97 0,0 0 0,1-1 0,14 17 0,-13-17 0,0 0 0,-1 1 0,9 14 0,27 37 0,-33-49 0,-1 0 0,16 29 0,-14-24 0,0 1 0,2-1 0,0-1 0,1 0 0,0-1 0,2-1 0,23 18 0,-10-8 0,32 34 0,0 9 0,134 163 0,-179-213 0,-1-1 0,2 0 0,0-1 0,1-1 0,42 24 0,-52-33 0,31 18 0,-29-18 0,0 0 0,0 1 0,-1 0 0,1 1 0,-2 0 0,1 0 0,-1 1 0,13 17 0,4 11-1365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4T09:16:57.23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932 27 24575,'-125'2'0,"-132"-5"0,175-9 0,52 6 0,-48-1 0,-11 7 0,-155 20 0,218-17-1365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4T09:16:57.23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1062 163 24575,'-125'2'0,"-132"-5"0,175-9 0,52 6 0,-48-1 0,-11 7 0,-155 20 0,218-17-1365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0756E-CC26-492E-BBE3-44666CF8813D}" type="datetimeFigureOut">
              <a:rPr lang="de-AT" smtClean="0"/>
              <a:t>12.06.2025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6371E-7080-4FC3-8D0E-7EDD4F01722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6621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6371E-7080-4FC3-8D0E-7EDD4F017223}" type="slidenum">
              <a:rPr lang="de-AT" smtClean="0"/>
              <a:t>26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81966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A86ABEE-9066-4043-A692-3AC4B7FA45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90" y="5877272"/>
            <a:ext cx="983418" cy="47130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CA8E449-7CC6-4AAF-A39E-3364608E356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2336" y="5877272"/>
            <a:ext cx="836442" cy="60014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2761F12-408C-45C2-9F7F-0F804B9E710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2917" y="5875832"/>
            <a:ext cx="836442" cy="59431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E9AC0C9-AC43-4A7F-AFC7-8523FD03E6A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3498" y="5875832"/>
            <a:ext cx="752785" cy="718740"/>
          </a:xfrm>
          <a:prstGeom prst="rect">
            <a:avLst/>
          </a:prstGeom>
        </p:spPr>
      </p:pic>
      <p:sp>
        <p:nvSpPr>
          <p:cNvPr id="15" name="Titel 3">
            <a:extLst>
              <a:ext uri="{FF2B5EF4-FFF2-40B4-BE49-F238E27FC236}">
                <a16:creationId xmlns:a16="http://schemas.microsoft.com/office/drawing/2014/main" id="{5D3A8764-09D1-44B6-8DBA-5DD1214C741F}"/>
              </a:ext>
            </a:extLst>
          </p:cNvPr>
          <p:cNvSpPr txBox="1">
            <a:spLocks/>
          </p:cNvSpPr>
          <p:nvPr userDrawn="1"/>
        </p:nvSpPr>
        <p:spPr>
          <a:xfrm>
            <a:off x="684990" y="3290138"/>
            <a:ext cx="7772400" cy="9008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5400" b="1" dirty="0">
                <a:solidFill>
                  <a:schemeClr val="accent3">
                    <a:lumMod val="50000"/>
                  </a:schemeClr>
                </a:solidFill>
              </a:rPr>
              <a:t>K</a:t>
            </a:r>
            <a:r>
              <a:rPr lang="de-AT" sz="3200" b="1" dirty="0"/>
              <a:t>ompetent</a:t>
            </a:r>
            <a:r>
              <a:rPr lang="de-AT" sz="3600" b="1" dirty="0"/>
              <a:t> </a:t>
            </a:r>
            <a:r>
              <a:rPr lang="de-AT" sz="3200" b="1" dirty="0"/>
              <a:t>– </a:t>
            </a:r>
            <a:r>
              <a:rPr lang="de-AT" sz="5400" b="1" dirty="0">
                <a:solidFill>
                  <a:schemeClr val="accent3">
                    <a:lumMod val="50000"/>
                  </a:schemeClr>
                </a:solidFill>
              </a:rPr>
              <a:t>E</a:t>
            </a:r>
            <a:r>
              <a:rPr lang="de-AT" sz="3200" b="1" dirty="0"/>
              <a:t>ffizient - </a:t>
            </a:r>
            <a:r>
              <a:rPr lang="de-AT" sz="5400" b="1" dirty="0">
                <a:solidFill>
                  <a:schemeClr val="accent3">
                    <a:lumMod val="50000"/>
                  </a:schemeClr>
                </a:solidFill>
              </a:rPr>
              <a:t>K</a:t>
            </a:r>
            <a:r>
              <a:rPr lang="de-AT" sz="3200" b="1" dirty="0"/>
              <a:t>undenorientiert </a:t>
            </a:r>
          </a:p>
        </p:txBody>
      </p:sp>
      <p:sp>
        <p:nvSpPr>
          <p:cNvPr id="14" name="Titel 3">
            <a:extLst>
              <a:ext uri="{FF2B5EF4-FFF2-40B4-BE49-F238E27FC236}">
                <a16:creationId xmlns:a16="http://schemas.microsoft.com/office/drawing/2014/main" id="{70599AA8-72F8-40CF-8829-6EC79AF5D561}"/>
              </a:ext>
            </a:extLst>
          </p:cNvPr>
          <p:cNvSpPr txBox="1">
            <a:spLocks/>
          </p:cNvSpPr>
          <p:nvPr userDrawn="1"/>
        </p:nvSpPr>
        <p:spPr>
          <a:xfrm>
            <a:off x="684990" y="4452796"/>
            <a:ext cx="7772400" cy="9008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2800" b="1" dirty="0">
                <a:solidFill>
                  <a:schemeClr val="tx1"/>
                </a:solidFill>
              </a:rPr>
              <a:t>Schulungsprogramm für Biomasseheizanlagen</a:t>
            </a:r>
            <a:endParaRPr lang="de-AT" sz="2000" b="1" dirty="0">
              <a:solidFill>
                <a:schemeClr val="tx1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F9128C1-1E0D-4E6D-B934-776DB59BCFB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097" y="764704"/>
            <a:ext cx="3949806" cy="1872208"/>
          </a:xfrm>
          <a:prstGeom prst="rect">
            <a:avLst/>
          </a:prstGeom>
        </p:spPr>
      </p:pic>
      <p:pic>
        <p:nvPicPr>
          <p:cNvPr id="2" name="Grafik 1" descr="Ein Bild, das Text, Elektronik, CD, Vektorgrafiken enthält.&#10;&#10;Automatisch generierte Beschreibung">
            <a:extLst>
              <a:ext uri="{FF2B5EF4-FFF2-40B4-BE49-F238E27FC236}">
                <a16:creationId xmlns:a16="http://schemas.microsoft.com/office/drawing/2014/main" id="{F44F9EF8-30FF-BEE6-1072-731A73A26EE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033" y="5835522"/>
            <a:ext cx="600148" cy="60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919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0B337-3CAE-4252-A719-363EEC494CF6}" type="datetime1">
              <a:rPr lang="de-AT" smtClean="0"/>
              <a:t>12.06.2025</a:t>
            </a:fld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EEADAB9-2534-4985-8A67-208A28EA9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29930"/>
          <a:stretch/>
        </p:blipFill>
        <p:spPr>
          <a:xfrm>
            <a:off x="3989616" y="6068291"/>
            <a:ext cx="10762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491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AE5C-F55F-48FE-B0B3-8E9E0CD04D28}" type="datetime1">
              <a:rPr lang="de-AT" smtClean="0"/>
              <a:t>12.06.2025</a:t>
            </a:fld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A37ED64-73EB-494F-A883-493CD1F8CE8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29930"/>
          <a:stretch/>
        </p:blipFill>
        <p:spPr>
          <a:xfrm>
            <a:off x="3989616" y="6068291"/>
            <a:ext cx="10762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24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89559-57EA-4E1D-85AA-300D9912779C}" type="datetime1">
              <a:rPr lang="de-AT" smtClean="0"/>
              <a:t>12.06.2025</a:t>
            </a:fld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7B1D66C-D9B4-4AAF-87C3-14CF099C32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29930"/>
          <a:stretch/>
        </p:blipFill>
        <p:spPr>
          <a:xfrm>
            <a:off x="3989616" y="6068291"/>
            <a:ext cx="10762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041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5C71-D5D1-4757-AB5A-1C3C3595D20C}" type="datetime1">
              <a:rPr lang="de-AT" smtClean="0"/>
              <a:t>12.06.2025</a:t>
            </a:fld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5B720B0-86AC-4965-A464-3210EB10A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29930"/>
          <a:stretch/>
        </p:blipFill>
        <p:spPr>
          <a:xfrm>
            <a:off x="4033886" y="5996349"/>
            <a:ext cx="10762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091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A86ABEE-9066-4043-A692-3AC4B7FA45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90" y="5877272"/>
            <a:ext cx="983418" cy="47130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CA8E449-7CC6-4AAF-A39E-3364608E356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2336" y="5877272"/>
            <a:ext cx="836442" cy="60014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2761F12-408C-45C2-9F7F-0F804B9E710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2917" y="5875832"/>
            <a:ext cx="836442" cy="59431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E9AC0C9-AC43-4A7F-AFC7-8523FD03E6A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3498" y="5875832"/>
            <a:ext cx="752785" cy="718740"/>
          </a:xfrm>
          <a:prstGeom prst="rect">
            <a:avLst/>
          </a:prstGeom>
        </p:spPr>
      </p:pic>
      <p:sp>
        <p:nvSpPr>
          <p:cNvPr id="15" name="Titel 3">
            <a:extLst>
              <a:ext uri="{FF2B5EF4-FFF2-40B4-BE49-F238E27FC236}">
                <a16:creationId xmlns:a16="http://schemas.microsoft.com/office/drawing/2014/main" id="{5D3A8764-09D1-44B6-8DBA-5DD1214C741F}"/>
              </a:ext>
            </a:extLst>
          </p:cNvPr>
          <p:cNvSpPr txBox="1">
            <a:spLocks/>
          </p:cNvSpPr>
          <p:nvPr userDrawn="1"/>
        </p:nvSpPr>
        <p:spPr>
          <a:xfrm>
            <a:off x="684990" y="3290138"/>
            <a:ext cx="7772400" cy="9008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5400" b="1" dirty="0">
                <a:solidFill>
                  <a:schemeClr val="accent3">
                    <a:lumMod val="50000"/>
                  </a:schemeClr>
                </a:solidFill>
              </a:rPr>
              <a:t>K</a:t>
            </a:r>
            <a:r>
              <a:rPr lang="de-AT" sz="3200" b="1" dirty="0"/>
              <a:t>ompetent</a:t>
            </a:r>
            <a:r>
              <a:rPr lang="de-AT" sz="3600" b="1" dirty="0"/>
              <a:t> </a:t>
            </a:r>
            <a:r>
              <a:rPr lang="de-AT" sz="3200" b="1" dirty="0"/>
              <a:t>– </a:t>
            </a:r>
            <a:r>
              <a:rPr lang="de-AT" sz="5400" b="1" dirty="0">
                <a:solidFill>
                  <a:schemeClr val="accent3">
                    <a:lumMod val="50000"/>
                  </a:schemeClr>
                </a:solidFill>
              </a:rPr>
              <a:t>E</a:t>
            </a:r>
            <a:r>
              <a:rPr lang="de-AT" sz="3200" b="1" dirty="0"/>
              <a:t>ffizient - </a:t>
            </a:r>
            <a:r>
              <a:rPr lang="de-AT" sz="5400" b="1" dirty="0">
                <a:solidFill>
                  <a:schemeClr val="accent3">
                    <a:lumMod val="50000"/>
                  </a:schemeClr>
                </a:solidFill>
              </a:rPr>
              <a:t>K</a:t>
            </a:r>
            <a:r>
              <a:rPr lang="de-AT" sz="3200" b="1" dirty="0"/>
              <a:t>undenorientiert </a:t>
            </a:r>
          </a:p>
        </p:txBody>
      </p:sp>
      <p:sp>
        <p:nvSpPr>
          <p:cNvPr id="14" name="Titel 3">
            <a:extLst>
              <a:ext uri="{FF2B5EF4-FFF2-40B4-BE49-F238E27FC236}">
                <a16:creationId xmlns:a16="http://schemas.microsoft.com/office/drawing/2014/main" id="{70599AA8-72F8-40CF-8829-6EC79AF5D561}"/>
              </a:ext>
            </a:extLst>
          </p:cNvPr>
          <p:cNvSpPr txBox="1">
            <a:spLocks/>
          </p:cNvSpPr>
          <p:nvPr userDrawn="1"/>
        </p:nvSpPr>
        <p:spPr>
          <a:xfrm>
            <a:off x="684990" y="4452796"/>
            <a:ext cx="7772400" cy="9008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2800" b="1" dirty="0">
                <a:solidFill>
                  <a:schemeClr val="tx1"/>
                </a:solidFill>
              </a:rPr>
              <a:t>Schulungsprogramm für Biomasseheizanlagen</a:t>
            </a:r>
            <a:endParaRPr lang="de-AT" sz="2000" b="1" dirty="0">
              <a:solidFill>
                <a:schemeClr val="tx1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F9128C1-1E0D-4E6D-B934-776DB59BCFB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097" y="764704"/>
            <a:ext cx="3949806" cy="1872208"/>
          </a:xfrm>
          <a:prstGeom prst="rect">
            <a:avLst/>
          </a:prstGeom>
        </p:spPr>
      </p:pic>
      <p:pic>
        <p:nvPicPr>
          <p:cNvPr id="2" name="Grafik 1" descr="Ein Bild, das Text, Elektronik, CD, Vektorgrafiken enthält.&#10;&#10;Automatisch generierte Beschreibung">
            <a:extLst>
              <a:ext uri="{FF2B5EF4-FFF2-40B4-BE49-F238E27FC236}">
                <a16:creationId xmlns:a16="http://schemas.microsoft.com/office/drawing/2014/main" id="{F44F9EF8-30FF-BEE6-1072-731A73A26EE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033" y="5835522"/>
            <a:ext cx="600148" cy="60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759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A86ABEE-9066-4043-A692-3AC4B7FA45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473" y="5942588"/>
            <a:ext cx="890959" cy="42699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CA8E449-7CC6-4AAF-A39E-3364608E356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4735" y="5963434"/>
            <a:ext cx="814529" cy="58442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2761F12-408C-45C2-9F7F-0F804B9E710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7804" y="5942588"/>
            <a:ext cx="814530" cy="57874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E9AC0C9-AC43-4A7F-AFC7-8523FD03E6A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2229" y="5963434"/>
            <a:ext cx="633941" cy="605271"/>
          </a:xfrm>
          <a:prstGeom prst="rect">
            <a:avLst/>
          </a:prstGeom>
        </p:spPr>
      </p:pic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A5043001-1CD5-406C-B7AF-55F91E4D0F70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3050181" y="4324261"/>
            <a:ext cx="5472608" cy="1262853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 Vortragender</a:t>
            </a:r>
          </a:p>
          <a:p>
            <a:pPr lvl="0"/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74D3491-DEE0-4DC6-BC0C-38FC5F7F5EF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91435" y="4388216"/>
            <a:ext cx="2013993" cy="1134941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Firmenlogo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ED25F43E-ED2D-4ACA-89B4-AD4C8C1A65C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91435" y="2925986"/>
            <a:ext cx="7731354" cy="1134941"/>
          </a:xfrm>
        </p:spPr>
        <p:txBody>
          <a:bodyPr anchor="b"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Vortragstitel</a:t>
            </a:r>
          </a:p>
        </p:txBody>
      </p:sp>
      <p:pic>
        <p:nvPicPr>
          <p:cNvPr id="2" name="Grafik 1" descr="Ein Bild, das Text, Elektronik, CD, Vektorgrafiken enthält.&#10;&#10;Automatisch generierte Beschreibung">
            <a:extLst>
              <a:ext uri="{FF2B5EF4-FFF2-40B4-BE49-F238E27FC236}">
                <a16:creationId xmlns:a16="http://schemas.microsoft.com/office/drawing/2014/main" id="{AE9A3D3C-DA62-A4D4-5501-205FC559F5F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033" y="5835522"/>
            <a:ext cx="600148" cy="600148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271DF5F9-EB5C-C737-0D09-35FF23DE5919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28133"/>
            <a:ext cx="3313424" cy="1570564"/>
          </a:xfrm>
          <a:prstGeom prst="rect">
            <a:avLst/>
          </a:prstGeom>
        </p:spPr>
      </p:pic>
      <p:sp>
        <p:nvSpPr>
          <p:cNvPr id="5" name="Titel 3">
            <a:extLst>
              <a:ext uri="{FF2B5EF4-FFF2-40B4-BE49-F238E27FC236}">
                <a16:creationId xmlns:a16="http://schemas.microsoft.com/office/drawing/2014/main" id="{157F4982-26AA-840C-C2BC-931E99147695}"/>
              </a:ext>
            </a:extLst>
          </p:cNvPr>
          <p:cNvSpPr txBox="1">
            <a:spLocks/>
          </p:cNvSpPr>
          <p:nvPr userDrawn="1"/>
        </p:nvSpPr>
        <p:spPr>
          <a:xfrm>
            <a:off x="1617085" y="283615"/>
            <a:ext cx="6724357" cy="6345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3600" b="1" dirty="0">
                <a:solidFill>
                  <a:schemeClr val="accent3">
                    <a:lumMod val="50000"/>
                  </a:schemeClr>
                </a:solidFill>
              </a:rPr>
              <a:t>K</a:t>
            </a:r>
            <a:r>
              <a:rPr lang="de-AT" sz="2400" b="1" dirty="0"/>
              <a:t>ompetent</a:t>
            </a:r>
            <a:r>
              <a:rPr lang="de-AT" sz="2800" b="1" dirty="0"/>
              <a:t> </a:t>
            </a:r>
            <a:r>
              <a:rPr lang="de-AT" sz="2400" b="1" dirty="0"/>
              <a:t>– </a:t>
            </a:r>
            <a:r>
              <a:rPr lang="de-AT" sz="3600" b="1" dirty="0">
                <a:solidFill>
                  <a:schemeClr val="accent3">
                    <a:lumMod val="50000"/>
                  </a:schemeClr>
                </a:solidFill>
              </a:rPr>
              <a:t>E</a:t>
            </a:r>
            <a:r>
              <a:rPr lang="de-AT" sz="2400" b="1" dirty="0"/>
              <a:t>ffizient </a:t>
            </a:r>
            <a:r>
              <a:rPr lang="de-AT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-</a:t>
            </a:r>
            <a:r>
              <a:rPr lang="de-AT" sz="2400" b="1" dirty="0"/>
              <a:t> </a:t>
            </a:r>
            <a:r>
              <a:rPr lang="de-AT" sz="3600" b="1" dirty="0">
                <a:solidFill>
                  <a:schemeClr val="accent3">
                    <a:lumMod val="50000"/>
                  </a:schemeClr>
                </a:solidFill>
              </a:rPr>
              <a:t>K</a:t>
            </a:r>
            <a:r>
              <a:rPr lang="de-AT" sz="2400" b="1" dirty="0"/>
              <a:t>undenorientiert </a:t>
            </a:r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BE107427-F02D-254F-B1D5-C9A78D9D4A2F}"/>
              </a:ext>
            </a:extLst>
          </p:cNvPr>
          <p:cNvSpPr txBox="1">
            <a:spLocks/>
          </p:cNvSpPr>
          <p:nvPr userDrawn="1"/>
        </p:nvSpPr>
        <p:spPr>
          <a:xfrm>
            <a:off x="5097531" y="1362995"/>
            <a:ext cx="3456385" cy="9008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2400" b="1" dirty="0">
                <a:solidFill>
                  <a:schemeClr val="tx1"/>
                </a:solidFill>
              </a:rPr>
              <a:t>Schulungsprogramm für Biomasseheizanlagen</a:t>
            </a:r>
            <a:endParaRPr lang="de-AT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250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378174"/>
            <a:ext cx="8229600" cy="651101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1" y="1120081"/>
            <a:ext cx="8229600" cy="485740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6547B05-05F0-4D6A-A968-B02940373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70E8D8F6-B503-4489-ADEF-6BADA764E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FF4C384-3C89-863B-9D5C-ABBC7EC51917}"/>
              </a:ext>
            </a:extLst>
          </p:cNvPr>
          <p:cNvSpPr txBox="1">
            <a:spLocks/>
          </p:cNvSpPr>
          <p:nvPr userDrawn="1"/>
        </p:nvSpPr>
        <p:spPr>
          <a:xfrm>
            <a:off x="3505199" y="6267965"/>
            <a:ext cx="2133601" cy="270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1600" b="1" dirty="0"/>
              <a:t>Q = m*c*(</a:t>
            </a:r>
            <a:r>
              <a:rPr lang="de-AT" sz="1600" b="1" dirty="0">
                <a:solidFill>
                  <a:srgbClr val="FF0000"/>
                </a:solidFill>
              </a:rPr>
              <a:t>T VL</a:t>
            </a:r>
            <a:r>
              <a:rPr lang="de-AT" sz="1600" b="1" dirty="0"/>
              <a:t>–</a:t>
            </a:r>
            <a:r>
              <a:rPr lang="de-AT" sz="1600" b="1" dirty="0">
                <a:solidFill>
                  <a:srgbClr val="0070C0"/>
                </a:solidFill>
              </a:rPr>
              <a:t>T RL</a:t>
            </a:r>
            <a:r>
              <a:rPr lang="de-AT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893435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A86ABEE-9066-4043-A692-3AC4B7FA45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359" y="5932389"/>
            <a:ext cx="919314" cy="44058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CA8E449-7CC6-4AAF-A39E-3364608E356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546" y="5932389"/>
            <a:ext cx="802409" cy="57572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2761F12-408C-45C2-9F7F-0F804B9E710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5675" y="5943540"/>
            <a:ext cx="802409" cy="57013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E9AC0C9-AC43-4A7F-AFC7-8523FD03E6A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9804" y="5940742"/>
            <a:ext cx="661980" cy="632041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D1525FAC-4985-4902-961D-B4F917387BD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6551" y="2824976"/>
            <a:ext cx="7772400" cy="793734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Vielen Dank für Ihre Aufmerksamkeit!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6407C1EB-5A32-48C4-A814-B6F0B42F1100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3383878" y="4001810"/>
            <a:ext cx="5085073" cy="1348904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Vortragender</a:t>
            </a:r>
          </a:p>
        </p:txBody>
      </p:sp>
      <p:sp>
        <p:nvSpPr>
          <p:cNvPr id="15" name="Bildplatzhalter 2">
            <a:extLst>
              <a:ext uri="{FF2B5EF4-FFF2-40B4-BE49-F238E27FC236}">
                <a16:creationId xmlns:a16="http://schemas.microsoft.com/office/drawing/2014/main" id="{1B0F4EBE-BD65-49D6-A0B8-4742E17D1B2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8093" y="4108791"/>
            <a:ext cx="2013993" cy="1134941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Firmenlogo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20F9E9C-96E3-4E52-9491-676EE06F5E5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714" y="548847"/>
            <a:ext cx="4090572" cy="1938932"/>
          </a:xfrm>
          <a:prstGeom prst="rect">
            <a:avLst/>
          </a:prstGeom>
        </p:spPr>
      </p:pic>
      <p:pic>
        <p:nvPicPr>
          <p:cNvPr id="2" name="Grafik 1" descr="Ein Bild, das Text, Elektronik, CD, Vektorgrafiken enthält.&#10;&#10;Automatisch generierte Beschreibung">
            <a:extLst>
              <a:ext uri="{FF2B5EF4-FFF2-40B4-BE49-F238E27FC236}">
                <a16:creationId xmlns:a16="http://schemas.microsoft.com/office/drawing/2014/main" id="{0200EF25-8716-69F6-6079-BF0C1257E78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033" y="5835522"/>
            <a:ext cx="600148" cy="60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666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0A56-FC8E-4086-BE12-EDE086A98396}" type="datetime1">
              <a:rPr lang="de-AT" smtClean="0"/>
              <a:t>12.06.2025</a:t>
            </a:fld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71C11A01-F36B-FC83-6BD5-41FD3A714E67}"/>
              </a:ext>
            </a:extLst>
          </p:cNvPr>
          <p:cNvSpPr txBox="1">
            <a:spLocks/>
          </p:cNvSpPr>
          <p:nvPr userDrawn="1"/>
        </p:nvSpPr>
        <p:spPr>
          <a:xfrm>
            <a:off x="3505199" y="6173787"/>
            <a:ext cx="2133601" cy="270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1600" b="1" dirty="0"/>
              <a:t>Q = m*c*(</a:t>
            </a:r>
            <a:r>
              <a:rPr lang="de-AT" sz="1600" b="1" dirty="0">
                <a:solidFill>
                  <a:srgbClr val="FF0000"/>
                </a:solidFill>
              </a:rPr>
              <a:t>T VL</a:t>
            </a:r>
            <a:r>
              <a:rPr lang="de-AT" sz="1600" b="1" dirty="0"/>
              <a:t>–</a:t>
            </a:r>
            <a:r>
              <a:rPr lang="de-AT" sz="1600" b="1" dirty="0">
                <a:solidFill>
                  <a:srgbClr val="0070C0"/>
                </a:solidFill>
              </a:rPr>
              <a:t>T RL</a:t>
            </a:r>
            <a:r>
              <a:rPr lang="de-AT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673242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C8FE-6C94-4BBB-BDD0-C32BAC5FC762}" type="datetime1">
              <a:rPr lang="de-AT" smtClean="0"/>
              <a:t>12.06.2025</a:t>
            </a:fld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sp>
        <p:nvSpPr>
          <p:cNvPr id="8" name="Titel 5">
            <a:extLst>
              <a:ext uri="{FF2B5EF4-FFF2-40B4-BE49-F238E27FC236}">
                <a16:creationId xmlns:a16="http://schemas.microsoft.com/office/drawing/2014/main" id="{E1DCF438-1DB7-699F-D983-1EDF3228EC3B}"/>
              </a:ext>
            </a:extLst>
          </p:cNvPr>
          <p:cNvSpPr txBox="1">
            <a:spLocks/>
          </p:cNvSpPr>
          <p:nvPr userDrawn="1"/>
        </p:nvSpPr>
        <p:spPr>
          <a:xfrm>
            <a:off x="3505199" y="6267965"/>
            <a:ext cx="2133601" cy="270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1600" b="1" dirty="0"/>
              <a:t>Q = m*c*(</a:t>
            </a:r>
            <a:r>
              <a:rPr lang="de-AT" sz="1600" b="1" dirty="0">
                <a:solidFill>
                  <a:srgbClr val="FF0000"/>
                </a:solidFill>
              </a:rPr>
              <a:t>T VL</a:t>
            </a:r>
            <a:r>
              <a:rPr lang="de-AT" sz="1600" b="1" dirty="0"/>
              <a:t>–</a:t>
            </a:r>
            <a:r>
              <a:rPr lang="de-AT" sz="1600" b="1" dirty="0">
                <a:solidFill>
                  <a:srgbClr val="0070C0"/>
                </a:solidFill>
              </a:rPr>
              <a:t>T RL</a:t>
            </a:r>
            <a:r>
              <a:rPr lang="de-AT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614346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A86ABEE-9066-4043-A692-3AC4B7FA45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473" y="5942588"/>
            <a:ext cx="890959" cy="42699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CA8E449-7CC6-4AAF-A39E-3364608E356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4735" y="5963434"/>
            <a:ext cx="814529" cy="58442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2761F12-408C-45C2-9F7F-0F804B9E710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7804" y="5942588"/>
            <a:ext cx="814530" cy="57874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E9AC0C9-AC43-4A7F-AFC7-8523FD03E6A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2229" y="5963434"/>
            <a:ext cx="633941" cy="605271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83951ED5-336D-487B-8BA1-21749AB67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3728" y="550741"/>
            <a:ext cx="6334472" cy="1154180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r>
              <a:rPr lang="de-DE" dirty="0"/>
              <a:t>Vortragstitel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A5043001-1CD5-406C-B7AF-55F91E4D0F70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985591" y="3832976"/>
            <a:ext cx="5472608" cy="154774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Vortragender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74D3491-DEE0-4DC6-BC0C-38FC5F7F5EF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42945" y="4039375"/>
            <a:ext cx="2013993" cy="1134941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Firmenlogo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ED25F43E-ED2D-4ACA-89B4-AD4C8C1A65C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85800" y="2202802"/>
            <a:ext cx="7772400" cy="1134941"/>
          </a:xfrm>
        </p:spPr>
        <p:txBody>
          <a:bodyPr anchor="b"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Untertitel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86939374-82A1-4D0C-B825-351AE81DE3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29930"/>
          <a:stretch/>
        </p:blipFill>
        <p:spPr>
          <a:xfrm>
            <a:off x="539552" y="550740"/>
            <a:ext cx="1539879" cy="1030185"/>
          </a:xfrm>
          <a:prstGeom prst="rect">
            <a:avLst/>
          </a:prstGeom>
        </p:spPr>
      </p:pic>
      <p:pic>
        <p:nvPicPr>
          <p:cNvPr id="2" name="Grafik 1" descr="Ein Bild, das Text, Elektronik, CD, Vektorgrafiken enthält.&#10;&#10;Automatisch generierte Beschreibung">
            <a:extLst>
              <a:ext uri="{FF2B5EF4-FFF2-40B4-BE49-F238E27FC236}">
                <a16:creationId xmlns:a16="http://schemas.microsoft.com/office/drawing/2014/main" id="{AE9A3D3C-DA62-A4D4-5501-205FC559F5F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033" y="5835522"/>
            <a:ext cx="600148" cy="60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449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2F0CC-51C0-4175-887A-0B445060DA75}" type="datetime1">
              <a:rPr lang="de-AT" smtClean="0"/>
              <a:t>12.06.2025</a:t>
            </a:fld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sp>
        <p:nvSpPr>
          <p:cNvPr id="10" name="Titel 5">
            <a:extLst>
              <a:ext uri="{FF2B5EF4-FFF2-40B4-BE49-F238E27FC236}">
                <a16:creationId xmlns:a16="http://schemas.microsoft.com/office/drawing/2014/main" id="{A3F24AFA-CDF7-60CE-9A95-0EDF80CF5419}"/>
              </a:ext>
            </a:extLst>
          </p:cNvPr>
          <p:cNvSpPr txBox="1">
            <a:spLocks/>
          </p:cNvSpPr>
          <p:nvPr userDrawn="1"/>
        </p:nvSpPr>
        <p:spPr>
          <a:xfrm>
            <a:off x="3505199" y="6267965"/>
            <a:ext cx="2133601" cy="270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1600" b="1" dirty="0"/>
              <a:t>Q = m*c*(</a:t>
            </a:r>
            <a:r>
              <a:rPr lang="de-AT" sz="1600" b="1" dirty="0">
                <a:solidFill>
                  <a:srgbClr val="FF0000"/>
                </a:solidFill>
              </a:rPr>
              <a:t>T VL</a:t>
            </a:r>
            <a:r>
              <a:rPr lang="de-AT" sz="1600" b="1" dirty="0"/>
              <a:t>–</a:t>
            </a:r>
            <a:r>
              <a:rPr lang="de-AT" sz="1600" b="1" dirty="0">
                <a:solidFill>
                  <a:srgbClr val="0070C0"/>
                </a:solidFill>
              </a:rPr>
              <a:t>T RL</a:t>
            </a:r>
            <a:r>
              <a:rPr lang="de-AT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611521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D46B-76CB-4721-A04E-7ED8F5DAD083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7B39133-6FB3-9B9A-4E24-61D9377CCB02}"/>
              </a:ext>
            </a:extLst>
          </p:cNvPr>
          <p:cNvSpPr txBox="1">
            <a:spLocks/>
          </p:cNvSpPr>
          <p:nvPr userDrawn="1"/>
        </p:nvSpPr>
        <p:spPr>
          <a:xfrm>
            <a:off x="3505199" y="6267965"/>
            <a:ext cx="2133601" cy="270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1600" b="1" dirty="0"/>
              <a:t>Q = m*c*(</a:t>
            </a:r>
            <a:r>
              <a:rPr lang="de-AT" sz="1600" b="1" dirty="0">
                <a:solidFill>
                  <a:srgbClr val="FF0000"/>
                </a:solidFill>
              </a:rPr>
              <a:t>T VL</a:t>
            </a:r>
            <a:r>
              <a:rPr lang="de-AT" sz="1600" b="1" dirty="0"/>
              <a:t>–</a:t>
            </a:r>
            <a:r>
              <a:rPr lang="de-AT" sz="1600" b="1" dirty="0">
                <a:solidFill>
                  <a:srgbClr val="0070C0"/>
                </a:solidFill>
              </a:rPr>
              <a:t>T RL</a:t>
            </a:r>
            <a:r>
              <a:rPr lang="de-AT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989531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CC6AF-B64C-4D93-B84D-2BE3747B3354}" type="datetime1">
              <a:rPr lang="de-AT" smtClean="0"/>
              <a:t>12.06.2025</a:t>
            </a:fld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E45B6B48-E02C-6430-0FAB-DB82A067CABF}"/>
              </a:ext>
            </a:extLst>
          </p:cNvPr>
          <p:cNvSpPr txBox="1">
            <a:spLocks/>
          </p:cNvSpPr>
          <p:nvPr userDrawn="1"/>
        </p:nvSpPr>
        <p:spPr>
          <a:xfrm>
            <a:off x="3505199" y="6267965"/>
            <a:ext cx="2133601" cy="270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1600" b="1" dirty="0"/>
              <a:t>Q = m*c*(</a:t>
            </a:r>
            <a:r>
              <a:rPr lang="de-AT" sz="1600" b="1" dirty="0">
                <a:solidFill>
                  <a:srgbClr val="FF0000"/>
                </a:solidFill>
              </a:rPr>
              <a:t>T VL</a:t>
            </a:r>
            <a:r>
              <a:rPr lang="de-AT" sz="1600" b="1" dirty="0"/>
              <a:t>–</a:t>
            </a:r>
            <a:r>
              <a:rPr lang="de-AT" sz="1600" b="1" dirty="0">
                <a:solidFill>
                  <a:srgbClr val="0070C0"/>
                </a:solidFill>
              </a:rPr>
              <a:t>T RL</a:t>
            </a:r>
            <a:r>
              <a:rPr lang="de-AT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14726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2930" y="273050"/>
            <a:ext cx="2177871" cy="12837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71800" y="273050"/>
            <a:ext cx="5915000" cy="585311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12930" y="1700808"/>
            <a:ext cx="2177871" cy="4425355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0B337-3CAE-4252-A719-363EEC494CF6}" type="datetime1">
              <a:rPr lang="de-AT" smtClean="0"/>
              <a:t>12.06.2025</a:t>
            </a:fld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FB31A8E9-70B7-6817-4CBA-3C545226987B}"/>
              </a:ext>
            </a:extLst>
          </p:cNvPr>
          <p:cNvSpPr txBox="1">
            <a:spLocks/>
          </p:cNvSpPr>
          <p:nvPr userDrawn="1"/>
        </p:nvSpPr>
        <p:spPr>
          <a:xfrm>
            <a:off x="3505199" y="6267965"/>
            <a:ext cx="2133601" cy="270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1600" b="1" dirty="0"/>
              <a:t>Q = m*c*(</a:t>
            </a:r>
            <a:r>
              <a:rPr lang="de-AT" sz="1600" b="1" dirty="0">
                <a:solidFill>
                  <a:srgbClr val="FF0000"/>
                </a:solidFill>
              </a:rPr>
              <a:t>T VL</a:t>
            </a:r>
            <a:r>
              <a:rPr lang="de-AT" sz="1600" b="1" dirty="0"/>
              <a:t>–</a:t>
            </a:r>
            <a:r>
              <a:rPr lang="de-AT" sz="1600" b="1" dirty="0">
                <a:solidFill>
                  <a:srgbClr val="0070C0"/>
                </a:solidFill>
              </a:rPr>
              <a:t>T RL</a:t>
            </a:r>
            <a:r>
              <a:rPr lang="de-AT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821928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AE5C-F55F-48FE-B0B3-8E9E0CD04D28}" type="datetime1">
              <a:rPr lang="de-AT" smtClean="0"/>
              <a:t>12.06.2025</a:t>
            </a:fld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9A452B2E-5AC5-B850-7D79-5B563E1A18C5}"/>
              </a:ext>
            </a:extLst>
          </p:cNvPr>
          <p:cNvSpPr txBox="1">
            <a:spLocks/>
          </p:cNvSpPr>
          <p:nvPr userDrawn="1"/>
        </p:nvSpPr>
        <p:spPr>
          <a:xfrm>
            <a:off x="3505199" y="6267965"/>
            <a:ext cx="2133601" cy="270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1600" b="1" dirty="0"/>
              <a:t>Q = m*c*(</a:t>
            </a:r>
            <a:r>
              <a:rPr lang="de-AT" sz="1600" b="1" dirty="0">
                <a:solidFill>
                  <a:srgbClr val="FF0000"/>
                </a:solidFill>
              </a:rPr>
              <a:t>T VL</a:t>
            </a:r>
            <a:r>
              <a:rPr lang="de-AT" sz="1600" b="1" dirty="0"/>
              <a:t>–</a:t>
            </a:r>
            <a:r>
              <a:rPr lang="de-AT" sz="1600" b="1" dirty="0">
                <a:solidFill>
                  <a:srgbClr val="0070C0"/>
                </a:solidFill>
              </a:rPr>
              <a:t>T RL</a:t>
            </a:r>
            <a:r>
              <a:rPr lang="de-AT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519998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89559-57EA-4E1D-85AA-300D9912779C}" type="datetime1">
              <a:rPr lang="de-AT" smtClean="0"/>
              <a:t>12.06.2025</a:t>
            </a:fld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3C3B4393-803C-8B7D-1BFA-1DBDCDC8AA70}"/>
              </a:ext>
            </a:extLst>
          </p:cNvPr>
          <p:cNvSpPr txBox="1">
            <a:spLocks/>
          </p:cNvSpPr>
          <p:nvPr userDrawn="1"/>
        </p:nvSpPr>
        <p:spPr>
          <a:xfrm>
            <a:off x="3505199" y="6267965"/>
            <a:ext cx="2133601" cy="270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1600" b="1" dirty="0"/>
              <a:t>Q = m*c*(</a:t>
            </a:r>
            <a:r>
              <a:rPr lang="de-AT" sz="1600" b="1" dirty="0">
                <a:solidFill>
                  <a:srgbClr val="FF0000"/>
                </a:solidFill>
              </a:rPr>
              <a:t>T VL</a:t>
            </a:r>
            <a:r>
              <a:rPr lang="de-AT" sz="1600" b="1" dirty="0"/>
              <a:t>–</a:t>
            </a:r>
            <a:r>
              <a:rPr lang="de-AT" sz="1600" b="1" dirty="0">
                <a:solidFill>
                  <a:srgbClr val="0070C0"/>
                </a:solidFill>
              </a:rPr>
              <a:t>T RL</a:t>
            </a:r>
            <a:r>
              <a:rPr lang="de-AT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811136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5C71-D5D1-4757-AB5A-1C3C3595D20C}" type="datetime1">
              <a:rPr lang="de-AT" smtClean="0"/>
              <a:t>12.06.2025</a:t>
            </a:fld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44AE9414-792E-0512-1428-6A90C9ADDC45}"/>
              </a:ext>
            </a:extLst>
          </p:cNvPr>
          <p:cNvSpPr txBox="1">
            <a:spLocks/>
          </p:cNvSpPr>
          <p:nvPr userDrawn="1"/>
        </p:nvSpPr>
        <p:spPr>
          <a:xfrm>
            <a:off x="3505199" y="6267965"/>
            <a:ext cx="2133601" cy="270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1600" b="1" dirty="0"/>
              <a:t>Q = m*c*(</a:t>
            </a:r>
            <a:r>
              <a:rPr lang="de-AT" sz="1600" b="1" dirty="0">
                <a:solidFill>
                  <a:srgbClr val="FF0000"/>
                </a:solidFill>
              </a:rPr>
              <a:t>T VL</a:t>
            </a:r>
            <a:r>
              <a:rPr lang="de-AT" sz="1600" b="1" dirty="0"/>
              <a:t>–</a:t>
            </a:r>
            <a:r>
              <a:rPr lang="de-AT" sz="1600" b="1" dirty="0">
                <a:solidFill>
                  <a:srgbClr val="0070C0"/>
                </a:solidFill>
              </a:rPr>
              <a:t>T RL</a:t>
            </a:r>
            <a:r>
              <a:rPr lang="de-AT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52752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378174"/>
            <a:ext cx="8229600" cy="651101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1" y="1120081"/>
            <a:ext cx="8229600" cy="485740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8B6C2BC-87BE-4447-AA14-B49BEE6FD4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29930"/>
          <a:stretch/>
        </p:blipFill>
        <p:spPr>
          <a:xfrm>
            <a:off x="4073050" y="6089367"/>
            <a:ext cx="997899" cy="667598"/>
          </a:xfrm>
          <a:prstGeom prst="rect">
            <a:avLst/>
          </a:prstGeom>
        </p:spPr>
      </p:pic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6547B05-05F0-4D6A-A968-B02940373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8584B962-A1EC-4D65-84EB-539BDE86B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70E8D8F6-B503-4489-ADEF-6BADA764E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658953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A86ABEE-9066-4043-A692-3AC4B7FA45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359" y="5932389"/>
            <a:ext cx="919314" cy="44058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CA8E449-7CC6-4AAF-A39E-3364608E356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546" y="5932389"/>
            <a:ext cx="802409" cy="57572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2761F12-408C-45C2-9F7F-0F804B9E710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5675" y="5943540"/>
            <a:ext cx="802409" cy="57013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E9AC0C9-AC43-4A7F-AFC7-8523FD03E6A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9804" y="5940742"/>
            <a:ext cx="661980" cy="632041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D1525FAC-4985-4902-961D-B4F917387BD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6551" y="2824976"/>
            <a:ext cx="7772400" cy="793734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Vielen Dank für Ihre Aufmerksamkeit!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6407C1EB-5A32-48C4-A814-B6F0B42F1100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3383878" y="4001810"/>
            <a:ext cx="5085073" cy="1348904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Vortragender</a:t>
            </a:r>
          </a:p>
        </p:txBody>
      </p:sp>
      <p:sp>
        <p:nvSpPr>
          <p:cNvPr id="15" name="Bildplatzhalter 2">
            <a:extLst>
              <a:ext uri="{FF2B5EF4-FFF2-40B4-BE49-F238E27FC236}">
                <a16:creationId xmlns:a16="http://schemas.microsoft.com/office/drawing/2014/main" id="{1B0F4EBE-BD65-49D6-A0B8-4742E17D1B2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8093" y="4108791"/>
            <a:ext cx="2013993" cy="1134941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Firmenlogo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20F9E9C-96E3-4E52-9491-676EE06F5E5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714" y="548847"/>
            <a:ext cx="4090572" cy="1938932"/>
          </a:xfrm>
          <a:prstGeom prst="rect">
            <a:avLst/>
          </a:prstGeom>
        </p:spPr>
      </p:pic>
      <p:pic>
        <p:nvPicPr>
          <p:cNvPr id="2" name="Grafik 1" descr="Ein Bild, das Text, Elektronik, CD, Vektorgrafiken enthält.&#10;&#10;Automatisch generierte Beschreibung">
            <a:extLst>
              <a:ext uri="{FF2B5EF4-FFF2-40B4-BE49-F238E27FC236}">
                <a16:creationId xmlns:a16="http://schemas.microsoft.com/office/drawing/2014/main" id="{0200EF25-8716-69F6-6079-BF0C1257E78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033" y="5835522"/>
            <a:ext cx="600148" cy="60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608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0A56-FC8E-4086-BE12-EDE086A98396}" type="datetime1">
              <a:rPr lang="de-AT" smtClean="0"/>
              <a:t>12.06.2025</a:t>
            </a:fld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092941B-3BF3-4230-A50C-08DCB29ABD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29930"/>
          <a:stretch/>
        </p:blipFill>
        <p:spPr>
          <a:xfrm>
            <a:off x="3989616" y="6068291"/>
            <a:ext cx="10762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496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C8FE-6C94-4BBB-BDD0-C32BAC5FC762}" type="datetime1">
              <a:rPr lang="de-AT" smtClean="0"/>
              <a:t>12.06.2025</a:t>
            </a:fld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079D2B5-6E58-4185-8D04-22E04ED5E2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29930"/>
          <a:stretch/>
        </p:blipFill>
        <p:spPr>
          <a:xfrm>
            <a:off x="3989616" y="6068291"/>
            <a:ext cx="10762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816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2F0CC-51C0-4175-887A-0B445060DA75}" type="datetime1">
              <a:rPr lang="de-AT" smtClean="0"/>
              <a:t>12.06.2025</a:t>
            </a:fld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2BAD06E-3C57-4EEE-AF17-47C454E36C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29930"/>
          <a:stretch/>
        </p:blipFill>
        <p:spPr>
          <a:xfrm>
            <a:off x="3989616" y="6068291"/>
            <a:ext cx="10762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178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D46B-76CB-4721-A04E-7ED8F5DAD083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F7C475C-65B8-4220-840A-301F2F6946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29930"/>
          <a:stretch/>
        </p:blipFill>
        <p:spPr>
          <a:xfrm>
            <a:off x="3989616" y="6068291"/>
            <a:ext cx="10762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753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CC6AF-B64C-4D93-B84D-2BE3747B3354}" type="datetime1">
              <a:rPr lang="de-AT" smtClean="0"/>
              <a:t>12.06.2025</a:t>
            </a:fld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EA1CDA4-73F4-47E9-A128-C4DBC08D48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29930"/>
          <a:stretch/>
        </p:blipFill>
        <p:spPr>
          <a:xfrm>
            <a:off x="3989616" y="6068291"/>
            <a:ext cx="10762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262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99593" y="378174"/>
            <a:ext cx="7787207" cy="6511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79730" y="1772816"/>
            <a:ext cx="7207070" cy="4353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12930" y="617378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DBBD9-27C4-4450-8D45-9FE12949AC9D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17378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17378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C3D4C3F-5CFA-4AEA-B41F-CB7A395AFF48}"/>
              </a:ext>
            </a:extLst>
          </p:cNvPr>
          <p:cNvPicPr preferRelativeResize="0">
            <a:picLocks/>
          </p:cNvPicPr>
          <p:nvPr userDrawn="1"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62074"/>
          <a:stretch/>
        </p:blipFill>
        <p:spPr>
          <a:xfrm>
            <a:off x="-13081" y="6498000"/>
            <a:ext cx="9144000" cy="360000"/>
          </a:xfrm>
          <a:prstGeom prst="rect">
            <a:avLst/>
          </a:prstGeom>
          <a:gradFill>
            <a:gsLst>
              <a:gs pos="0">
                <a:schemeClr val="accent1">
                  <a:alpha val="0"/>
                  <a:lumMod val="0"/>
                  <a:lumOff val="10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softEdge rad="112500"/>
          </a:effec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BBA04F0-7B22-41A6-A394-31942299276E}"/>
              </a:ext>
            </a:extLst>
          </p:cNvPr>
          <p:cNvPicPr preferRelativeResize="0">
            <a:picLocks/>
          </p:cNvPicPr>
          <p:nvPr userDrawn="1"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62074"/>
          <a:stretch/>
        </p:blipFill>
        <p:spPr>
          <a:xfrm>
            <a:off x="-1924" y="0"/>
            <a:ext cx="9144000" cy="360000"/>
          </a:xfrm>
          <a:prstGeom prst="rect">
            <a:avLst/>
          </a:prstGeom>
          <a:gradFill>
            <a:gsLst>
              <a:gs pos="0">
                <a:schemeClr val="accent1">
                  <a:alpha val="0"/>
                  <a:lumMod val="0"/>
                  <a:lumOff val="10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98703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8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99593" y="378174"/>
            <a:ext cx="7787207" cy="6511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79730" y="1772816"/>
            <a:ext cx="7207070" cy="4353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12930" y="617378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DBBD9-27C4-4450-8D45-9FE12949AC9D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17378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17378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1CBE1-DBAE-4B20-A75F-D51D9F3B95B0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C3D4C3F-5CFA-4AEA-B41F-CB7A395AFF48}"/>
              </a:ext>
            </a:extLst>
          </p:cNvPr>
          <p:cNvPicPr preferRelativeResize="0">
            <a:picLocks/>
          </p:cNvPicPr>
          <p:nvPr userDrawn="1"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62074"/>
          <a:stretch/>
        </p:blipFill>
        <p:spPr>
          <a:xfrm>
            <a:off x="-13081" y="6498000"/>
            <a:ext cx="9144000" cy="360000"/>
          </a:xfrm>
          <a:prstGeom prst="rect">
            <a:avLst/>
          </a:prstGeom>
          <a:gradFill>
            <a:gsLst>
              <a:gs pos="0">
                <a:schemeClr val="accent1">
                  <a:alpha val="0"/>
                  <a:lumMod val="0"/>
                  <a:lumOff val="10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softEdge rad="112500"/>
          </a:effec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BBA04F0-7B22-41A6-A394-31942299276E}"/>
              </a:ext>
            </a:extLst>
          </p:cNvPr>
          <p:cNvPicPr preferRelativeResize="0">
            <a:picLocks/>
          </p:cNvPicPr>
          <p:nvPr userDrawn="1"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62074"/>
          <a:stretch/>
        </p:blipFill>
        <p:spPr>
          <a:xfrm>
            <a:off x="-1924" y="0"/>
            <a:ext cx="9144000" cy="360000"/>
          </a:xfrm>
          <a:prstGeom prst="rect">
            <a:avLst/>
          </a:prstGeom>
          <a:gradFill>
            <a:gsLst>
              <a:gs pos="0">
                <a:schemeClr val="accent1">
                  <a:alpha val="0"/>
                  <a:lumMod val="0"/>
                  <a:lumOff val="10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53392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8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18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2.xml"/><Relationship Id="rId5" Type="http://schemas.openxmlformats.org/officeDocument/2006/relationships/image" Target="../media/image170.png"/><Relationship Id="rId4" Type="http://schemas.openxmlformats.org/officeDocument/2006/relationships/customXml" Target="../ink/ink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image" Target="../media/image14.png"/><Relationship Id="rId7" Type="http://schemas.openxmlformats.org/officeDocument/2006/relationships/customXml" Target="../ink/ink4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0.png"/><Relationship Id="rId5" Type="http://schemas.openxmlformats.org/officeDocument/2006/relationships/customXml" Target="../ink/ink3.xml"/><Relationship Id="rId10" Type="http://schemas.openxmlformats.org/officeDocument/2006/relationships/image" Target="../media/image210.png"/><Relationship Id="rId4" Type="http://schemas.openxmlformats.org/officeDocument/2006/relationships/image" Target="../media/image31.png"/><Relationship Id="rId9" Type="http://schemas.openxmlformats.org/officeDocument/2006/relationships/customXml" Target="../ink/ink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1.png"/><Relationship Id="rId7" Type="http://schemas.openxmlformats.org/officeDocument/2006/relationships/image" Target="../media/image16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7.xml"/><Relationship Id="rId5" Type="http://schemas.openxmlformats.org/officeDocument/2006/relationships/image" Target="../media/image150.png"/><Relationship Id="rId4" Type="http://schemas.openxmlformats.org/officeDocument/2006/relationships/customXml" Target="../ink/ink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6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mailto:matthias.goellner@seegen.at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11" Type="http://schemas.openxmlformats.org/officeDocument/2006/relationships/image" Target="../media/image1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DF042D7-976A-4FDD-A4A7-19177F9A69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de-DE" dirty="0"/>
              <a:t>Heizlast Invertierende Außentemperaturgeführte Systeme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800A59-4AD4-44A3-891C-E8898A2AE4DA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3419871" y="3832976"/>
            <a:ext cx="5038327" cy="1547740"/>
          </a:xfrm>
        </p:spPr>
        <p:txBody>
          <a:bodyPr/>
          <a:lstStyle/>
          <a:p>
            <a:r>
              <a:rPr lang="de-AT" dirty="0"/>
              <a:t>Matthias Göllner</a:t>
            </a:r>
          </a:p>
          <a:p>
            <a:r>
              <a:rPr lang="de-AT" dirty="0"/>
              <a:t>SEEGEN – Salzburger Erneuerbare Energie </a:t>
            </a:r>
            <a:r>
              <a:rPr lang="de-AT" dirty="0" err="1"/>
              <a:t>eGen</a:t>
            </a:r>
            <a:endParaRPr lang="de-AT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55DEE37-218A-4491-9937-DB264709BB24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85800" y="2202802"/>
            <a:ext cx="7772400" cy="1630174"/>
          </a:xfrm>
        </p:spPr>
        <p:txBody>
          <a:bodyPr>
            <a:normAutofit/>
          </a:bodyPr>
          <a:lstStyle/>
          <a:p>
            <a:r>
              <a:rPr lang="de-AT" sz="3200" b="1" dirty="0"/>
              <a:t>Rücklauftemperaturoptimierung</a:t>
            </a:r>
          </a:p>
          <a:p>
            <a:r>
              <a:rPr lang="de-AT" sz="3200" b="1" dirty="0"/>
              <a:t>Bestandsanlagen</a:t>
            </a:r>
            <a:endParaRPr lang="de-AT" sz="3200" dirty="0"/>
          </a:p>
        </p:txBody>
      </p:sp>
      <p:pic>
        <p:nvPicPr>
          <p:cNvPr id="4" name="Picture 9">
            <a:extLst>
              <a:ext uri="{FF2B5EF4-FFF2-40B4-BE49-F238E27FC236}">
                <a16:creationId xmlns:a16="http://schemas.microsoft.com/office/drawing/2014/main" id="{3D2081AC-3F2F-828A-967D-5E8FEE274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5800" y="4606846"/>
            <a:ext cx="2371990" cy="529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5004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F2B649-EB4A-508A-2A3D-264D6D64F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378174"/>
            <a:ext cx="8784976" cy="651101"/>
          </a:xfrm>
        </p:spPr>
        <p:txBody>
          <a:bodyPr/>
          <a:lstStyle/>
          <a:p>
            <a:r>
              <a:rPr lang="de-AT" sz="2400" b="1" dirty="0">
                <a:solidFill>
                  <a:srgbClr val="FF0000"/>
                </a:solidFill>
              </a:rPr>
              <a:t> </a:t>
            </a:r>
            <a:r>
              <a:rPr lang="de-AT" sz="3600" b="1" dirty="0">
                <a:solidFill>
                  <a:srgbClr val="FF0000"/>
                </a:solidFill>
              </a:rPr>
              <a:t>H</a:t>
            </a:r>
            <a:r>
              <a:rPr lang="de-AT" sz="2400" b="1" dirty="0"/>
              <a:t>eizlast </a:t>
            </a:r>
            <a:r>
              <a:rPr lang="de-AT" sz="3600" b="1" dirty="0">
                <a:solidFill>
                  <a:srgbClr val="FF0000"/>
                </a:solidFill>
              </a:rPr>
              <a:t>I</a:t>
            </a:r>
            <a:r>
              <a:rPr lang="de-AT" sz="2400" b="1" dirty="0"/>
              <a:t>nvertierendes </a:t>
            </a:r>
            <a:r>
              <a:rPr lang="de-AT" sz="3600" b="1" dirty="0">
                <a:solidFill>
                  <a:srgbClr val="FF0000"/>
                </a:solidFill>
              </a:rPr>
              <a:t>A</a:t>
            </a:r>
            <a:r>
              <a:rPr lang="de-AT" sz="2400" b="1" dirty="0"/>
              <a:t>ußentemperaturgeführtes </a:t>
            </a:r>
            <a:r>
              <a:rPr lang="de-AT" sz="3600" b="1" dirty="0">
                <a:solidFill>
                  <a:srgbClr val="FF0000"/>
                </a:solidFill>
              </a:rPr>
              <a:t>S</a:t>
            </a:r>
            <a:r>
              <a:rPr lang="de-AT" sz="2400" b="1" dirty="0"/>
              <a:t>ystem</a:t>
            </a:r>
            <a:endParaRPr lang="de-AT" sz="24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78BB63-A97E-C86D-3B2A-22C1883F0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56CB8EE-EDDB-66BE-30F9-4E1230034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10</a:t>
            </a:fld>
            <a:endParaRPr lang="de-AT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32BAE6B-C207-4ABB-A0D8-8CAC837661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68" b="7048"/>
          <a:stretch/>
        </p:blipFill>
        <p:spPr bwMode="auto">
          <a:xfrm>
            <a:off x="6800672" y="1628800"/>
            <a:ext cx="1907232" cy="377150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A2ABE16-F326-1AB7-1FC1-8CBFF79644F3}"/>
              </a:ext>
            </a:extLst>
          </p:cNvPr>
          <p:cNvSpPr txBox="1">
            <a:spLocks/>
          </p:cNvSpPr>
          <p:nvPr/>
        </p:nvSpPr>
        <p:spPr>
          <a:xfrm>
            <a:off x="490312" y="1313684"/>
            <a:ext cx="6387126" cy="4635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2000" dirty="0"/>
              <a:t>Universell einsetzbar - unabhängig vom Regelgerät (Stand der Technik)</a:t>
            </a:r>
          </a:p>
          <a:p>
            <a:r>
              <a:rPr lang="de-AT" sz="2000" dirty="0"/>
              <a:t>Integration durch HW Personal</a:t>
            </a:r>
          </a:p>
          <a:p>
            <a:endParaRPr lang="de-AT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de-AT" sz="2000" dirty="0"/>
              <a:t>Fokus auf Senkung Rücklauftemperatur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AT" sz="2000" dirty="0"/>
              <a:t>Basis Verbraucherkreis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AT" sz="2000" dirty="0"/>
              <a:t>Geeignet für alle hydraulischen Schaltungen</a:t>
            </a:r>
            <a:endParaRPr lang="de-AT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de-AT" sz="2000" dirty="0"/>
              <a:t>Kein hydraulischer Umbau erforderlich</a:t>
            </a:r>
          </a:p>
          <a:p>
            <a:endParaRPr lang="de-AT" sz="2000" dirty="0"/>
          </a:p>
          <a:p>
            <a:r>
              <a:rPr lang="de-AT" sz="2000" b="1" dirty="0"/>
              <a:t>RL – Optimierung </a:t>
            </a:r>
            <a:r>
              <a:rPr lang="de-AT" sz="2000" dirty="0"/>
              <a:t>vs. Energieoptimierung</a:t>
            </a:r>
          </a:p>
          <a:p>
            <a:r>
              <a:rPr lang="de-AT" sz="2000" dirty="0"/>
              <a:t>Erster Verbraucher vs. </a:t>
            </a:r>
            <a:r>
              <a:rPr lang="de-AT" sz="2000" b="1" dirty="0"/>
              <a:t>„schlechtester“ Verbraucher</a:t>
            </a:r>
          </a:p>
          <a:p>
            <a:r>
              <a:rPr lang="de-AT" sz="2000" b="1" dirty="0"/>
              <a:t>„träge“ Systeme 	</a:t>
            </a:r>
            <a:r>
              <a:rPr lang="de-AT" sz="2000" dirty="0">
                <a:solidFill>
                  <a:srgbClr val="FF0000"/>
                </a:solidFill>
              </a:rPr>
              <a:t>(Frostgefahr Lüftungsanlagen)</a:t>
            </a:r>
          </a:p>
          <a:p>
            <a:pPr marL="0" indent="0">
              <a:buNone/>
            </a:pPr>
            <a:endParaRPr lang="de-AT" sz="2000" dirty="0"/>
          </a:p>
          <a:p>
            <a:endParaRPr lang="de-AT" sz="2000" dirty="0"/>
          </a:p>
          <a:p>
            <a:pPr lvl="1"/>
            <a:endParaRPr lang="de-AT" sz="1800" dirty="0"/>
          </a:p>
        </p:txBody>
      </p:sp>
    </p:spTree>
    <p:extLst>
      <p:ext uri="{BB962C8B-B14F-4D97-AF65-F5344CB8AC3E}">
        <p14:creationId xmlns:p14="http://schemas.microsoft.com/office/powerpoint/2010/main" val="847089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81AB0D-D198-9F8E-36B6-C322F9514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831" y="378174"/>
            <a:ext cx="5626969" cy="651101"/>
          </a:xfrm>
        </p:spPr>
        <p:txBody>
          <a:bodyPr/>
          <a:lstStyle/>
          <a:p>
            <a:r>
              <a:rPr lang="de-AT" dirty="0"/>
              <a:t>Beispiel Einrohrheizung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33AC7E-76F5-14C7-F1AB-4E896CAC1B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5013176"/>
            <a:ext cx="8229600" cy="964308"/>
          </a:xfrm>
        </p:spPr>
        <p:txBody>
          <a:bodyPr>
            <a:normAutofit/>
          </a:bodyPr>
          <a:lstStyle/>
          <a:p>
            <a:r>
              <a:rPr lang="de-AT" sz="2000" dirty="0"/>
              <a:t>Bürohaus, 2 gemischte Heizkreise, Erdgeschoß und Obergeschoss</a:t>
            </a:r>
          </a:p>
          <a:p>
            <a:r>
              <a:rPr lang="de-AT" sz="2000" dirty="0"/>
              <a:t>Einrohrheizung, 3-Zonen, Nord-Süd-Innen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AD139CB-98BA-0779-88CC-4922047B5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9E60E14-070D-9CF9-7650-26DCD898A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11</a:t>
            </a:fld>
            <a:endParaRPr lang="de-AT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935F32A-5A58-4605-B0AE-89598EFCC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773" y="458658"/>
            <a:ext cx="2382598" cy="209524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82B3093-6704-06F4-AA54-7457279B53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773" y="2634391"/>
            <a:ext cx="2379701" cy="2127732"/>
          </a:xfrm>
          <a:prstGeom prst="rect">
            <a:avLst/>
          </a:prstGeom>
        </p:spPr>
      </p:pic>
      <p:pic>
        <p:nvPicPr>
          <p:cNvPr id="13" name="Grafik 12" descr="Ein Bild, das Pfeife Flöte Rohr, Stahl, Maschine, Bautechnik enthält.&#10;&#10;Automatisch generierte Beschreibung">
            <a:extLst>
              <a:ext uri="{FF2B5EF4-FFF2-40B4-BE49-F238E27FC236}">
                <a16:creationId xmlns:a16="http://schemas.microsoft.com/office/drawing/2014/main" id="{3CC5C266-D9DA-73AE-FB40-9BEC4870F0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768" y="1255322"/>
            <a:ext cx="5076056" cy="304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394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EDF0D6-6CD6-ACD8-13E0-753D527B4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Inbetriebnahme HIA-Sys: 2023-03-01</a:t>
            </a:r>
          </a:p>
        </p:txBody>
      </p:sp>
      <p:pic>
        <p:nvPicPr>
          <p:cNvPr id="7" name="Inhaltsplatzhalter 6" descr="Ein Bild, das Text, Zahl, Screenshot, Schrift enthält.&#10;&#10;Automatisch generierte Beschreibung">
            <a:extLst>
              <a:ext uri="{FF2B5EF4-FFF2-40B4-BE49-F238E27FC236}">
                <a16:creationId xmlns:a16="http://schemas.microsoft.com/office/drawing/2014/main" id="{374EC339-813A-224D-277A-AAF95B1BDB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30" y="1628800"/>
            <a:ext cx="8166760" cy="3600400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E68908-E6A5-CD10-1D92-770E3117C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0C771E2-58AB-D22A-706E-D3BAB1BC7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12</a:t>
            </a:fld>
            <a:endParaRPr lang="de-AT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1A3FED22-0E76-161D-C7A3-27460CA5F1D4}"/>
              </a:ext>
            </a:extLst>
          </p:cNvPr>
          <p:cNvSpPr/>
          <p:nvPr/>
        </p:nvSpPr>
        <p:spPr>
          <a:xfrm>
            <a:off x="7740352" y="1916832"/>
            <a:ext cx="720080" cy="22322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1C40980C-1094-0162-3A27-529FD22948E7}"/>
              </a:ext>
            </a:extLst>
          </p:cNvPr>
          <p:cNvSpPr/>
          <p:nvPr/>
        </p:nvSpPr>
        <p:spPr>
          <a:xfrm>
            <a:off x="7799981" y="3861048"/>
            <a:ext cx="720080" cy="1512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23566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2450DD-AB96-D6CA-C540-398DDE371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Obergeschoss vs. Erdgeschoss</a:t>
            </a:r>
            <a:br>
              <a:rPr lang="de-AT" dirty="0"/>
            </a:br>
            <a:r>
              <a:rPr lang="de-AT" sz="2000" dirty="0"/>
              <a:t>Temperaturbereich: AT -2 bis 9 ° C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DFF184-5A11-0E15-B3D5-1B5B01DB6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192FE5E-2B74-6303-4FBC-E9BD558EA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13</a:t>
            </a:fld>
            <a:endParaRPr lang="de-AT"/>
          </a:p>
        </p:txBody>
      </p:sp>
      <p:graphicFrame>
        <p:nvGraphicFramePr>
          <p:cNvPr id="7" name="Tabelle 7">
            <a:extLst>
              <a:ext uri="{FF2B5EF4-FFF2-40B4-BE49-F238E27FC236}">
                <a16:creationId xmlns:a16="http://schemas.microsoft.com/office/drawing/2014/main" id="{4249FC82-EDC5-5EAA-CA69-CAB04420FA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37215"/>
              </p:ext>
            </p:extLst>
          </p:nvPr>
        </p:nvGraphicFramePr>
        <p:xfrm>
          <a:off x="1115616" y="1225578"/>
          <a:ext cx="6480720" cy="29075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3477">
                  <a:extLst>
                    <a:ext uri="{9D8B030D-6E8A-4147-A177-3AD203B41FA5}">
                      <a16:colId xmlns:a16="http://schemas.microsoft.com/office/drawing/2014/main" val="355166836"/>
                    </a:ext>
                  </a:extLst>
                </a:gridCol>
                <a:gridCol w="2187243">
                  <a:extLst>
                    <a:ext uri="{9D8B030D-6E8A-4147-A177-3AD203B41FA5}">
                      <a16:colId xmlns:a16="http://schemas.microsoft.com/office/drawing/2014/main" val="2494243471"/>
                    </a:ext>
                  </a:extLst>
                </a:gridCol>
              </a:tblGrid>
              <a:tr h="694871">
                <a:tc>
                  <a:txBody>
                    <a:bodyPr/>
                    <a:lstStyle/>
                    <a:p>
                      <a:r>
                        <a:rPr lang="de-AT" sz="2400" dirty="0"/>
                        <a:t>Mittelwerte in °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400" dirty="0"/>
                        <a:t>RL – </a:t>
                      </a:r>
                      <a:r>
                        <a:rPr lang="de-AT" sz="2400" dirty="0" err="1"/>
                        <a:t>Temp</a:t>
                      </a:r>
                      <a:r>
                        <a:rPr lang="de-AT" sz="24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086109"/>
                  </a:ext>
                </a:extLst>
              </a:tr>
              <a:tr h="694871">
                <a:tc>
                  <a:txBody>
                    <a:bodyPr/>
                    <a:lstStyle/>
                    <a:p>
                      <a:r>
                        <a:rPr lang="de-AT" sz="2400" dirty="0"/>
                        <a:t>konventionelle Regelung Obergeschoss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400" dirty="0"/>
                        <a:t>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0273975"/>
                  </a:ext>
                </a:extLst>
              </a:tr>
              <a:tr h="694871">
                <a:tc>
                  <a:txBody>
                    <a:bodyPr/>
                    <a:lstStyle/>
                    <a:p>
                      <a:r>
                        <a:rPr lang="de-AT" sz="2400" dirty="0"/>
                        <a:t>HIA-Sys Untergeschoss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400" dirty="0"/>
                        <a:t>39,3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83764"/>
                  </a:ext>
                </a:extLst>
              </a:tr>
              <a:tr h="694871">
                <a:tc>
                  <a:txBody>
                    <a:bodyPr/>
                    <a:lstStyle/>
                    <a:p>
                      <a:r>
                        <a:rPr lang="de-AT" sz="2400" b="1" dirty="0" err="1"/>
                        <a:t>Absenk</a:t>
                      </a:r>
                      <a:r>
                        <a:rPr lang="de-AT" sz="2400" b="1" dirty="0"/>
                        <a:t> – Potential RL – </a:t>
                      </a:r>
                      <a:r>
                        <a:rPr lang="de-AT" sz="2400" b="1" dirty="0" err="1"/>
                        <a:t>Temp</a:t>
                      </a:r>
                      <a:r>
                        <a:rPr lang="de-AT" sz="2400" b="1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400" b="1" dirty="0"/>
                        <a:t>7,7 °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6198519"/>
                  </a:ext>
                </a:extLst>
              </a:tr>
            </a:tbl>
          </a:graphicData>
        </a:graphic>
      </p:graphicFrame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EA8D8E61-6A52-84A1-EEE3-23BBB0129B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4509120"/>
            <a:ext cx="8229600" cy="1468364"/>
          </a:xfrm>
        </p:spPr>
        <p:txBody>
          <a:bodyPr/>
          <a:lstStyle/>
          <a:p>
            <a:r>
              <a:rPr lang="de-AT" dirty="0"/>
              <a:t>Bereinigt um Absenkzeiten und Aufheizphasen</a:t>
            </a:r>
          </a:p>
          <a:p>
            <a:r>
              <a:rPr lang="de-AT" dirty="0"/>
              <a:t>Tendenziell höheres Absenkpotential bei tieferen AT</a:t>
            </a:r>
          </a:p>
        </p:txBody>
      </p:sp>
      <p:sp>
        <p:nvSpPr>
          <p:cNvPr id="11" name="Kreis: nicht ausgefüllt 10">
            <a:extLst>
              <a:ext uri="{FF2B5EF4-FFF2-40B4-BE49-F238E27FC236}">
                <a16:creationId xmlns:a16="http://schemas.microsoft.com/office/drawing/2014/main" id="{0C389D08-9FC1-5A1A-2661-B048B840430E}"/>
              </a:ext>
            </a:extLst>
          </p:cNvPr>
          <p:cNvSpPr/>
          <p:nvPr/>
        </p:nvSpPr>
        <p:spPr>
          <a:xfrm>
            <a:off x="5796136" y="3222961"/>
            <a:ext cx="1368152" cy="910190"/>
          </a:xfrm>
          <a:prstGeom prst="donut">
            <a:avLst>
              <a:gd name="adj" fmla="val 1206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337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ACD6FC-6E05-D0BC-1522-F9D5B1DA9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Umbauaufwand pro Verbraucherkreis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A7362E-9A32-5E0C-AD65-28CDF7415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542308"/>
            <a:ext cx="8229600" cy="1372815"/>
          </a:xfrm>
        </p:spPr>
        <p:txBody>
          <a:bodyPr>
            <a:normAutofit fontScale="92500" lnSpcReduction="10000"/>
          </a:bodyPr>
          <a:lstStyle/>
          <a:p>
            <a:r>
              <a:rPr lang="de-AT" sz="2800" b="1" dirty="0"/>
              <a:t>Arbeitszeit			0,25 Stunden</a:t>
            </a:r>
          </a:p>
          <a:p>
            <a:endParaRPr lang="de-AT" sz="2800" b="1" dirty="0"/>
          </a:p>
          <a:p>
            <a:r>
              <a:rPr lang="de-AT" sz="2800" b="1" dirty="0"/>
              <a:t>Materialeinsatz:		1 Stück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C22C350-F40F-634A-6AE2-066BF7D4F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7DAFED9-50FA-B0E1-81B6-F37B11407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14</a:t>
            </a:fld>
            <a:endParaRPr lang="de-AT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1A5A778-27C7-F351-BC8C-F4BC3F2749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730" y="2780928"/>
            <a:ext cx="5789240" cy="324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5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85CE923-B1F3-4C83-A40E-D10C288EDC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Vielen Dank für Ihre Aufmerksamkeit.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FE3E77D-044A-463F-9EBD-875B0068131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AT" dirty="0"/>
              <a:t>Matthias Göllner</a:t>
            </a:r>
          </a:p>
          <a:p>
            <a:r>
              <a:rPr lang="de-AT" dirty="0"/>
              <a:t>Salzburger Erneuerbare Energie </a:t>
            </a:r>
            <a:r>
              <a:rPr lang="de-AT" dirty="0" err="1"/>
              <a:t>eGen</a:t>
            </a:r>
            <a:endParaRPr lang="de-AT" dirty="0"/>
          </a:p>
          <a:p>
            <a:r>
              <a:rPr lang="de-AT" dirty="0"/>
              <a:t>matthias.goellner@seegen.at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F0985D6-161C-3A0F-F338-2192E43A5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789" y="4459834"/>
            <a:ext cx="2239035" cy="50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107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E9EE36D-DB3F-C50C-CC9E-70BC8E91A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378174"/>
            <a:ext cx="1810543" cy="651101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D1961CC-686C-FE5C-460D-624B145633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124744"/>
            <a:ext cx="1594519" cy="864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 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23E12D1-8B3B-5D7E-9269-D680A2F6E3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2930" y="617378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4D2F0CC-51C0-4175-887A-0B445060DA75}" type="datetime1">
              <a:rPr lang="de-AT" smtClean="0"/>
              <a:pPr>
                <a:spcAft>
                  <a:spcPts val="600"/>
                </a:spcAft>
              </a:pPr>
              <a:t>12.06.2025</a:t>
            </a:fld>
            <a:endParaRPr lang="de-AT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9EB7B27-3DAD-3178-9B69-0DB5F8F7D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7378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BE1CBE1-DBAE-4B20-A75F-D51D9F3B95B0}" type="slidenum">
              <a:rPr lang="de-AT" smtClean="0"/>
              <a:pPr>
                <a:spcAft>
                  <a:spcPts val="600"/>
                </a:spcAft>
              </a:pPr>
              <a:t>16</a:t>
            </a:fld>
            <a:endParaRPr lang="de-AT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EBE4E71-2A24-4942-A1E0-A29E31484C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88" b="24683"/>
          <a:stretch/>
        </p:blipFill>
        <p:spPr bwMode="auto">
          <a:xfrm>
            <a:off x="2023300" y="576000"/>
            <a:ext cx="4924964" cy="56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Pfeil: nach rechts 3">
            <a:extLst>
              <a:ext uri="{FF2B5EF4-FFF2-40B4-BE49-F238E27FC236}">
                <a16:creationId xmlns:a16="http://schemas.microsoft.com/office/drawing/2014/main" id="{E5ED4D2E-7666-AE95-0BA2-02E3B55D5ED0}"/>
              </a:ext>
            </a:extLst>
          </p:cNvPr>
          <p:cNvSpPr/>
          <p:nvPr/>
        </p:nvSpPr>
        <p:spPr>
          <a:xfrm>
            <a:off x="661253" y="834647"/>
            <a:ext cx="818477" cy="38925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40E6382D-2A7D-C098-8047-FD7D44C05C3E}"/>
              </a:ext>
            </a:extLst>
          </p:cNvPr>
          <p:cNvSpPr/>
          <p:nvPr/>
        </p:nvSpPr>
        <p:spPr>
          <a:xfrm rot="10800000">
            <a:off x="6935248" y="1580669"/>
            <a:ext cx="877112" cy="40817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4ED38BFE-8237-CE57-6A66-D76A1CA7EA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1241597"/>
            <a:ext cx="1989418" cy="101731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C8018137-E35B-6B6D-EC1A-95A7CA310D04}"/>
                  </a:ext>
                </a:extLst>
              </p14:cNvPr>
              <p14:cNvContentPartPr/>
              <p14:nvPr/>
            </p14:nvContentPartPr>
            <p14:xfrm>
              <a:off x="1912502" y="470385"/>
              <a:ext cx="1265400" cy="111780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C8018137-E35B-6B6D-EC1A-95A7CA310D0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76862" y="434385"/>
                <a:ext cx="1337040" cy="118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Freihand 9">
                <a:extLst>
                  <a:ext uri="{FF2B5EF4-FFF2-40B4-BE49-F238E27FC236}">
                    <a16:creationId xmlns:a16="http://schemas.microsoft.com/office/drawing/2014/main" id="{EA5BEDD2-72B9-3FA4-0E57-55A88F3A5718}"/>
                  </a:ext>
                </a:extLst>
              </p14:cNvPr>
              <p14:cNvContentPartPr/>
              <p14:nvPr/>
            </p14:nvContentPartPr>
            <p14:xfrm>
              <a:off x="2018702" y="506745"/>
              <a:ext cx="1076040" cy="1053000"/>
            </p14:xfrm>
          </p:contentPart>
        </mc:Choice>
        <mc:Fallback xmlns="">
          <p:pic>
            <p:nvPicPr>
              <p:cNvPr id="10" name="Freihand 9">
                <a:extLst>
                  <a:ext uri="{FF2B5EF4-FFF2-40B4-BE49-F238E27FC236}">
                    <a16:creationId xmlns:a16="http://schemas.microsoft.com/office/drawing/2014/main" id="{EA5BEDD2-72B9-3FA4-0E57-55A88F3A571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82702" y="470745"/>
                <a:ext cx="1147680" cy="112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63961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E9EE36D-DB3F-C50C-CC9E-70BC8E91A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378174"/>
            <a:ext cx="8229600" cy="651101"/>
          </a:xfrm>
        </p:spPr>
        <p:txBody>
          <a:bodyPr/>
          <a:lstStyle/>
          <a:p>
            <a:r>
              <a:rPr lang="en-US" dirty="0" err="1"/>
              <a:t>Gemischter</a:t>
            </a:r>
            <a:r>
              <a:rPr lang="en-US" dirty="0"/>
              <a:t> </a:t>
            </a:r>
            <a:r>
              <a:rPr lang="en-US" dirty="0" err="1"/>
              <a:t>Heizkreis</a:t>
            </a:r>
            <a:r>
              <a:rPr lang="en-US" dirty="0"/>
              <a:t> VL-</a:t>
            </a:r>
            <a:r>
              <a:rPr lang="en-US" dirty="0" err="1"/>
              <a:t>Fühler</a:t>
            </a:r>
            <a:r>
              <a:rPr lang="en-US" dirty="0"/>
              <a:t> in RL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D1961CC-686C-FE5C-460D-624B145633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0812" y="4631170"/>
            <a:ext cx="5770983" cy="1288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err="1"/>
              <a:t>Außentemperaturgeführte</a:t>
            </a:r>
            <a:r>
              <a:rPr lang="en-US" sz="1800" b="1" dirty="0"/>
              <a:t> </a:t>
            </a:r>
            <a:r>
              <a:rPr lang="en-US" sz="1800" b="1" dirty="0" err="1"/>
              <a:t>Rücklauftemperaturregelung</a:t>
            </a:r>
            <a:r>
              <a:rPr lang="en-US" sz="1800" b="1" dirty="0"/>
              <a:t> </a:t>
            </a:r>
            <a:r>
              <a:rPr lang="en-US" sz="1800" b="1" dirty="0" err="1"/>
              <a:t>nach</a:t>
            </a:r>
            <a:r>
              <a:rPr lang="en-US" sz="1800" b="1" dirty="0"/>
              <a:t> </a:t>
            </a:r>
            <a:r>
              <a:rPr lang="en-US" sz="1800" b="1" dirty="0" err="1"/>
              <a:t>Heizkurve</a:t>
            </a:r>
            <a:endParaRPr lang="en-US" sz="1800" b="1" dirty="0"/>
          </a:p>
          <a:p>
            <a:r>
              <a:rPr lang="en-US" sz="1800" b="1" dirty="0"/>
              <a:t>RL – </a:t>
            </a:r>
            <a:r>
              <a:rPr lang="en-US" sz="1800" b="1" dirty="0" err="1"/>
              <a:t>Heizkurve</a:t>
            </a:r>
            <a:r>
              <a:rPr lang="en-US" sz="1800" b="1" dirty="0"/>
              <a:t> </a:t>
            </a:r>
            <a:r>
              <a:rPr lang="en-US" sz="1800" b="1" dirty="0" err="1"/>
              <a:t>nach</a:t>
            </a:r>
            <a:r>
              <a:rPr lang="en-US" sz="1800" b="1" dirty="0"/>
              <a:t> </a:t>
            </a:r>
            <a:r>
              <a:rPr lang="en-US" sz="1800" b="1" dirty="0" err="1"/>
              <a:t>Heizkörperauslegung</a:t>
            </a:r>
            <a:endParaRPr lang="en-US" sz="1800" b="1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23E12D1-8B3B-5D7E-9269-D680A2F6E3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2930" y="617378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4D2F0CC-51C0-4175-887A-0B445060DA75}" type="datetime1">
              <a:rPr lang="de-AT" smtClean="0"/>
              <a:pPr>
                <a:spcAft>
                  <a:spcPts val="600"/>
                </a:spcAft>
              </a:pPr>
              <a:t>12.06.2025</a:t>
            </a:fld>
            <a:endParaRPr lang="de-AT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9EB7B27-3DAD-3178-9B69-0DB5F8F7D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7378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BE1CBE1-DBAE-4B20-A75F-D51D9F3B95B0}" type="slidenum">
              <a:rPr lang="de-AT" smtClean="0"/>
              <a:pPr>
                <a:spcAft>
                  <a:spcPts val="600"/>
                </a:spcAft>
              </a:pPr>
              <a:t>17</a:t>
            </a:fld>
            <a:endParaRPr lang="de-AT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EBE4E71-2A24-4942-A1E0-A29E31484C9E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2" b="-5229"/>
          <a:stretch/>
        </p:blipFill>
        <p:spPr bwMode="auto">
          <a:xfrm>
            <a:off x="851419" y="893657"/>
            <a:ext cx="2257426" cy="5516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276CFC1-4990-03D1-A1DB-7010E6ABD5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3623" y="1283325"/>
            <a:ext cx="3947489" cy="3001129"/>
          </a:xfrm>
          <a:prstGeom prst="rect">
            <a:avLst/>
          </a:prstGeom>
        </p:spPr>
      </p:pic>
      <p:sp>
        <p:nvSpPr>
          <p:cNvPr id="4" name="Pfeil: nach rechts 3">
            <a:extLst>
              <a:ext uri="{FF2B5EF4-FFF2-40B4-BE49-F238E27FC236}">
                <a16:creationId xmlns:a16="http://schemas.microsoft.com/office/drawing/2014/main" id="{E5ED4D2E-7666-AE95-0BA2-02E3B55D5ED0}"/>
              </a:ext>
            </a:extLst>
          </p:cNvPr>
          <p:cNvSpPr/>
          <p:nvPr/>
        </p:nvSpPr>
        <p:spPr>
          <a:xfrm>
            <a:off x="218475" y="3930589"/>
            <a:ext cx="632944" cy="35386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40E6382D-2A7D-C098-8047-FD7D44C05C3E}"/>
              </a:ext>
            </a:extLst>
          </p:cNvPr>
          <p:cNvSpPr/>
          <p:nvPr/>
        </p:nvSpPr>
        <p:spPr>
          <a:xfrm rot="10800000">
            <a:off x="2914390" y="2387970"/>
            <a:ext cx="632944" cy="35386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E7BDE71-8C9F-EF89-7F10-112470020C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7803" y="2350591"/>
            <a:ext cx="838200" cy="4286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7" name="Freihand 16">
                <a:extLst>
                  <a:ext uri="{FF2B5EF4-FFF2-40B4-BE49-F238E27FC236}">
                    <a16:creationId xmlns:a16="http://schemas.microsoft.com/office/drawing/2014/main" id="{BB96BAA2-5F10-AB66-E9E5-6D6CEFA7C5D9}"/>
                  </a:ext>
                </a:extLst>
              </p14:cNvPr>
              <p14:cNvContentPartPr/>
              <p14:nvPr/>
            </p14:nvContentPartPr>
            <p14:xfrm>
              <a:off x="922887" y="2289825"/>
              <a:ext cx="335520" cy="10800"/>
            </p14:xfrm>
          </p:contentPart>
        </mc:Choice>
        <mc:Fallback xmlns="">
          <p:pic>
            <p:nvPicPr>
              <p:cNvPr id="17" name="Freihand 16">
                <a:extLst>
                  <a:ext uri="{FF2B5EF4-FFF2-40B4-BE49-F238E27FC236}">
                    <a16:creationId xmlns:a16="http://schemas.microsoft.com/office/drawing/2014/main" id="{BB96BAA2-5F10-AB66-E9E5-6D6CEFA7C5D9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87247" y="2254185"/>
                <a:ext cx="407160" cy="8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17EBC568-C08B-4F5E-2198-963480CDA689}"/>
                  </a:ext>
                </a:extLst>
              </p14:cNvPr>
              <p14:cNvContentPartPr/>
              <p14:nvPr/>
            </p14:nvContentPartPr>
            <p14:xfrm>
              <a:off x="859527" y="2063745"/>
              <a:ext cx="480240" cy="437040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17EBC568-C08B-4F5E-2198-963480CDA689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3887" y="2028105"/>
                <a:ext cx="551880" cy="50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0" name="Freihand 9">
                <a:extLst>
                  <a:ext uri="{FF2B5EF4-FFF2-40B4-BE49-F238E27FC236}">
                    <a16:creationId xmlns:a16="http://schemas.microsoft.com/office/drawing/2014/main" id="{3487D83C-8410-46A9-BF81-94BBE23FCF00}"/>
                  </a:ext>
                </a:extLst>
              </p14:cNvPr>
              <p14:cNvContentPartPr/>
              <p14:nvPr/>
            </p14:nvContentPartPr>
            <p14:xfrm>
              <a:off x="859887" y="2036745"/>
              <a:ext cx="442440" cy="496800"/>
            </p14:xfrm>
          </p:contentPart>
        </mc:Choice>
        <mc:Fallback xmlns="">
          <p:pic>
            <p:nvPicPr>
              <p:cNvPr id="10" name="Freihand 9">
                <a:extLst>
                  <a:ext uri="{FF2B5EF4-FFF2-40B4-BE49-F238E27FC236}">
                    <a16:creationId xmlns:a16="http://schemas.microsoft.com/office/drawing/2014/main" id="{3487D83C-8410-46A9-BF81-94BBE23FCF00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23887" y="2001105"/>
                <a:ext cx="514080" cy="56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04227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E9EE36D-DB3F-C50C-CC9E-70BC8E91A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378174"/>
            <a:ext cx="8229600" cy="651101"/>
          </a:xfrm>
        </p:spPr>
        <p:txBody>
          <a:bodyPr/>
          <a:lstStyle/>
          <a:p>
            <a:r>
              <a:rPr lang="en-US" dirty="0" err="1"/>
              <a:t>Gemischter</a:t>
            </a:r>
            <a:r>
              <a:rPr lang="en-US" dirty="0"/>
              <a:t> </a:t>
            </a:r>
            <a:r>
              <a:rPr lang="en-US" dirty="0" err="1"/>
              <a:t>Heizkreis</a:t>
            </a:r>
            <a:r>
              <a:rPr lang="en-US" dirty="0"/>
              <a:t> RL </a:t>
            </a:r>
            <a:r>
              <a:rPr lang="en-US" dirty="0" err="1"/>
              <a:t>nach</a:t>
            </a:r>
            <a:r>
              <a:rPr lang="en-US" dirty="0"/>
              <a:t> </a:t>
            </a:r>
            <a:r>
              <a:rPr lang="en-US" dirty="0" err="1"/>
              <a:t>Heizkurve</a:t>
            </a:r>
            <a:endParaRPr lang="en-US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23E12D1-8B3B-5D7E-9269-D680A2F6E3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2930" y="617378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4D2F0CC-51C0-4175-887A-0B445060DA75}" type="datetime1">
              <a:rPr lang="de-AT" smtClean="0"/>
              <a:pPr>
                <a:spcAft>
                  <a:spcPts val="600"/>
                </a:spcAft>
              </a:pPr>
              <a:t>12.06.2025</a:t>
            </a:fld>
            <a:endParaRPr lang="de-AT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9EB7B27-3DAD-3178-9B69-0DB5F8F7D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7378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BE1CBE1-DBAE-4B20-A75F-D51D9F3B95B0}" type="slidenum">
              <a:rPr lang="de-AT" smtClean="0"/>
              <a:pPr>
                <a:spcAft>
                  <a:spcPts val="600"/>
                </a:spcAft>
              </a:pPr>
              <a:t>18</a:t>
            </a:fld>
            <a:endParaRPr lang="de-AT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EBE4E71-2A24-4942-A1E0-A29E31484C9E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2" b="-5229"/>
          <a:stretch/>
        </p:blipFill>
        <p:spPr bwMode="auto">
          <a:xfrm>
            <a:off x="922887" y="896297"/>
            <a:ext cx="1848424" cy="469788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40E6382D-2A7D-C098-8047-FD7D44C05C3E}"/>
              </a:ext>
            </a:extLst>
          </p:cNvPr>
          <p:cNvSpPr/>
          <p:nvPr/>
        </p:nvSpPr>
        <p:spPr>
          <a:xfrm rot="16200000">
            <a:off x="2339771" y="2300314"/>
            <a:ext cx="651101" cy="21198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E7BDE71-8C9F-EF89-7F10-112470020C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2270044"/>
            <a:ext cx="625920" cy="32007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7" name="Freihand 16">
                <a:extLst>
                  <a:ext uri="{FF2B5EF4-FFF2-40B4-BE49-F238E27FC236}">
                    <a16:creationId xmlns:a16="http://schemas.microsoft.com/office/drawing/2014/main" id="{BB96BAA2-5F10-AB66-E9E5-6D6CEFA7C5D9}"/>
                  </a:ext>
                </a:extLst>
              </p14:cNvPr>
              <p14:cNvContentPartPr/>
              <p14:nvPr/>
            </p14:nvContentPartPr>
            <p14:xfrm>
              <a:off x="916419" y="2089133"/>
              <a:ext cx="335520" cy="10800"/>
            </p14:xfrm>
          </p:contentPart>
        </mc:Choice>
        <mc:Fallback xmlns="">
          <p:pic>
            <p:nvPicPr>
              <p:cNvPr id="17" name="Freihand 16">
                <a:extLst>
                  <a:ext uri="{FF2B5EF4-FFF2-40B4-BE49-F238E27FC236}">
                    <a16:creationId xmlns:a16="http://schemas.microsoft.com/office/drawing/2014/main" id="{BB96BAA2-5F10-AB66-E9E5-6D6CEFA7C5D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80779" y="2053493"/>
                <a:ext cx="407160" cy="824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" name="Tabelle 9">
            <a:extLst>
              <a:ext uri="{FF2B5EF4-FFF2-40B4-BE49-F238E27FC236}">
                <a16:creationId xmlns:a16="http://schemas.microsoft.com/office/drawing/2014/main" id="{7C5EC44F-4F7D-DCF4-C904-5E2142715D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951372"/>
              </p:ext>
            </p:extLst>
          </p:nvPr>
        </p:nvGraphicFramePr>
        <p:xfrm>
          <a:off x="416107" y="5102297"/>
          <a:ext cx="369311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038">
                  <a:extLst>
                    <a:ext uri="{9D8B030D-6E8A-4147-A177-3AD203B41FA5}">
                      <a16:colId xmlns:a16="http://schemas.microsoft.com/office/drawing/2014/main" val="3785328167"/>
                    </a:ext>
                  </a:extLst>
                </a:gridCol>
                <a:gridCol w="1231038">
                  <a:extLst>
                    <a:ext uri="{9D8B030D-6E8A-4147-A177-3AD203B41FA5}">
                      <a16:colId xmlns:a16="http://schemas.microsoft.com/office/drawing/2014/main" val="2589264285"/>
                    </a:ext>
                  </a:extLst>
                </a:gridCol>
                <a:gridCol w="1231038">
                  <a:extLst>
                    <a:ext uri="{9D8B030D-6E8A-4147-A177-3AD203B41FA5}">
                      <a16:colId xmlns:a16="http://schemas.microsoft.com/office/drawing/2014/main" val="1965765862"/>
                    </a:ext>
                  </a:extLst>
                </a:gridCol>
              </a:tblGrid>
              <a:tr h="245263"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RL-</a:t>
                      </a:r>
                      <a:r>
                        <a:rPr lang="de-AT" dirty="0" err="1"/>
                        <a:t>Temp</a:t>
                      </a:r>
                      <a:r>
                        <a:rPr lang="de-AT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Mischer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VL-</a:t>
                      </a:r>
                      <a:r>
                        <a:rPr lang="de-AT" dirty="0" err="1"/>
                        <a:t>Temp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521123"/>
                  </a:ext>
                </a:extLst>
              </a:tr>
              <a:tr h="245263">
                <a:tc>
                  <a:txBody>
                    <a:bodyPr/>
                    <a:lstStyle/>
                    <a:p>
                      <a:pPr algn="ctr"/>
                      <a:r>
                        <a:rPr lang="de-AT" dirty="0">
                          <a:solidFill>
                            <a:srgbClr val="FF0000"/>
                          </a:solidFill>
                        </a:rPr>
                        <a:t>steigt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schließt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>
                          <a:solidFill>
                            <a:srgbClr val="0070C0"/>
                          </a:solidFill>
                        </a:rPr>
                        <a:t>sinkt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062101"/>
                  </a:ext>
                </a:extLst>
              </a:tr>
            </a:tbl>
          </a:graphicData>
        </a:graphic>
      </p:graphicFrame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C266B51F-3714-045E-AA01-6F5BE7E2CF69}"/>
              </a:ext>
            </a:extLst>
          </p:cNvPr>
          <p:cNvSpPr/>
          <p:nvPr/>
        </p:nvSpPr>
        <p:spPr>
          <a:xfrm rot="5400000">
            <a:off x="378036" y="2037665"/>
            <a:ext cx="651101" cy="211982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Pfeil: gebogen 11">
            <a:extLst>
              <a:ext uri="{FF2B5EF4-FFF2-40B4-BE49-F238E27FC236}">
                <a16:creationId xmlns:a16="http://schemas.microsoft.com/office/drawing/2014/main" id="{3E9AFDFE-760C-9382-A16D-B3C02ACB5606}"/>
              </a:ext>
            </a:extLst>
          </p:cNvPr>
          <p:cNvSpPr/>
          <p:nvPr/>
        </p:nvSpPr>
        <p:spPr>
          <a:xfrm rot="16200000">
            <a:off x="1603526" y="3032173"/>
            <a:ext cx="589951" cy="53845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094B501C-44B9-FA33-A9FD-E171425EEFE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2" b="-5229"/>
          <a:stretch/>
        </p:blipFill>
        <p:spPr bwMode="auto">
          <a:xfrm>
            <a:off x="5970820" y="896297"/>
            <a:ext cx="1848424" cy="469788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6" name="Tabelle 9">
            <a:extLst>
              <a:ext uri="{FF2B5EF4-FFF2-40B4-BE49-F238E27FC236}">
                <a16:creationId xmlns:a16="http://schemas.microsoft.com/office/drawing/2014/main" id="{FC329B51-9633-69C6-55AD-6E299A361A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892026"/>
              </p:ext>
            </p:extLst>
          </p:nvPr>
        </p:nvGraphicFramePr>
        <p:xfrm>
          <a:off x="4969883" y="5102297"/>
          <a:ext cx="369311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038">
                  <a:extLst>
                    <a:ext uri="{9D8B030D-6E8A-4147-A177-3AD203B41FA5}">
                      <a16:colId xmlns:a16="http://schemas.microsoft.com/office/drawing/2014/main" val="3785328167"/>
                    </a:ext>
                  </a:extLst>
                </a:gridCol>
                <a:gridCol w="1231038">
                  <a:extLst>
                    <a:ext uri="{9D8B030D-6E8A-4147-A177-3AD203B41FA5}">
                      <a16:colId xmlns:a16="http://schemas.microsoft.com/office/drawing/2014/main" val="2589264285"/>
                    </a:ext>
                  </a:extLst>
                </a:gridCol>
                <a:gridCol w="1231038">
                  <a:extLst>
                    <a:ext uri="{9D8B030D-6E8A-4147-A177-3AD203B41FA5}">
                      <a16:colId xmlns:a16="http://schemas.microsoft.com/office/drawing/2014/main" val="1965765862"/>
                    </a:ext>
                  </a:extLst>
                </a:gridCol>
              </a:tblGrid>
              <a:tr h="245263"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RL-</a:t>
                      </a:r>
                      <a:r>
                        <a:rPr lang="de-AT" dirty="0" err="1"/>
                        <a:t>Temp</a:t>
                      </a:r>
                      <a:r>
                        <a:rPr lang="de-AT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Mischer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VL-</a:t>
                      </a:r>
                      <a:r>
                        <a:rPr lang="de-AT" dirty="0" err="1"/>
                        <a:t>Temp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521123"/>
                  </a:ext>
                </a:extLst>
              </a:tr>
              <a:tr h="245263">
                <a:tc>
                  <a:txBody>
                    <a:bodyPr/>
                    <a:lstStyle/>
                    <a:p>
                      <a:pPr algn="ctr"/>
                      <a:r>
                        <a:rPr lang="de-AT" dirty="0">
                          <a:solidFill>
                            <a:srgbClr val="0070C0"/>
                          </a:solidFill>
                        </a:rPr>
                        <a:t>sinkt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öffnet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>
                          <a:solidFill>
                            <a:srgbClr val="FF0000"/>
                          </a:solidFill>
                        </a:rPr>
                        <a:t>steigt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062101"/>
                  </a:ext>
                </a:extLst>
              </a:tr>
            </a:tbl>
          </a:graphicData>
        </a:graphic>
      </p:graphicFrame>
      <p:sp>
        <p:nvSpPr>
          <p:cNvPr id="18" name="Pfeil: nach rechts 17">
            <a:extLst>
              <a:ext uri="{FF2B5EF4-FFF2-40B4-BE49-F238E27FC236}">
                <a16:creationId xmlns:a16="http://schemas.microsoft.com/office/drawing/2014/main" id="{0055AA61-D076-E0A0-25AB-24436663A3B8}"/>
              </a:ext>
            </a:extLst>
          </p:cNvPr>
          <p:cNvSpPr/>
          <p:nvPr/>
        </p:nvSpPr>
        <p:spPr>
          <a:xfrm rot="5400000">
            <a:off x="7493694" y="2308694"/>
            <a:ext cx="651101" cy="211982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ED70C4F6-2B4E-6AAB-0F75-807C11646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2246268"/>
            <a:ext cx="625920" cy="32007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0" name="Freihand 19">
                <a:extLst>
                  <a:ext uri="{FF2B5EF4-FFF2-40B4-BE49-F238E27FC236}">
                    <a16:creationId xmlns:a16="http://schemas.microsoft.com/office/drawing/2014/main" id="{3EB17749-1B5F-CD84-1C38-E1B89528C9FD}"/>
                  </a:ext>
                </a:extLst>
              </p14:cNvPr>
              <p14:cNvContentPartPr/>
              <p14:nvPr/>
            </p14:nvContentPartPr>
            <p14:xfrm>
              <a:off x="5944176" y="2083577"/>
              <a:ext cx="334963" cy="11113"/>
            </p14:xfrm>
          </p:contentPart>
        </mc:Choice>
        <mc:Fallback xmlns="">
          <p:pic>
            <p:nvPicPr>
              <p:cNvPr id="20" name="Freihand 19">
                <a:extLst>
                  <a:ext uri="{FF2B5EF4-FFF2-40B4-BE49-F238E27FC236}">
                    <a16:creationId xmlns:a16="http://schemas.microsoft.com/office/drawing/2014/main" id="{3EB17749-1B5F-CD84-1C38-E1B89528C9F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908236" y="2045256"/>
                <a:ext cx="406484" cy="87371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Pfeil: nach rechts 20">
            <a:extLst>
              <a:ext uri="{FF2B5EF4-FFF2-40B4-BE49-F238E27FC236}">
                <a16:creationId xmlns:a16="http://schemas.microsoft.com/office/drawing/2014/main" id="{928D5C58-0284-65E2-062A-5FA24EA0E809}"/>
              </a:ext>
            </a:extLst>
          </p:cNvPr>
          <p:cNvSpPr/>
          <p:nvPr/>
        </p:nvSpPr>
        <p:spPr>
          <a:xfrm rot="16200000">
            <a:off x="5324512" y="1974763"/>
            <a:ext cx="651101" cy="21198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2" name="Pfeil: nach rechts 21">
            <a:extLst>
              <a:ext uri="{FF2B5EF4-FFF2-40B4-BE49-F238E27FC236}">
                <a16:creationId xmlns:a16="http://schemas.microsoft.com/office/drawing/2014/main" id="{79BC821F-E016-1137-06FF-E81190A9559E}"/>
              </a:ext>
            </a:extLst>
          </p:cNvPr>
          <p:cNvSpPr/>
          <p:nvPr/>
        </p:nvSpPr>
        <p:spPr>
          <a:xfrm rot="16200000">
            <a:off x="6512681" y="3520962"/>
            <a:ext cx="651101" cy="21198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EC454B2-1B9D-5A2A-E487-42AD65D338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32731" y="3212976"/>
            <a:ext cx="1779607" cy="1352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7930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6E28B4-19E7-7400-EECD-78F3F6D29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63" y="298161"/>
            <a:ext cx="8229600" cy="651101"/>
          </a:xfrm>
        </p:spPr>
        <p:txBody>
          <a:bodyPr/>
          <a:lstStyle/>
          <a:p>
            <a:r>
              <a:rPr lang="de-AT" dirty="0"/>
              <a:t>Einrohrheizung sinkende Heizlast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4C4AA9-6498-3FA6-D8A9-539A7EDC0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1AE047-16A2-48C7-8D30-CB6269452590}" type="datetime1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12.06.2025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ED2ABA-630D-182F-E0C9-F528D6959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E1CBE1-DBAE-4B20-A75F-D51D9F3B95B0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1E97B652-E054-D485-1865-90F2DB641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304" y="949262"/>
            <a:ext cx="4680520" cy="1777412"/>
          </a:xfrm>
          <a:prstGeom prst="rect">
            <a:avLst/>
          </a:prstGeom>
        </p:spPr>
      </p:pic>
      <p:graphicFrame>
        <p:nvGraphicFramePr>
          <p:cNvPr id="16" name="Tabelle 16">
            <a:extLst>
              <a:ext uri="{FF2B5EF4-FFF2-40B4-BE49-F238E27FC236}">
                <a16:creationId xmlns:a16="http://schemas.microsoft.com/office/drawing/2014/main" id="{F79894A3-C7F7-3FD8-4EA3-6FD096E2996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66526" y="1476076"/>
          <a:ext cx="1916121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7743">
                  <a:extLst>
                    <a:ext uri="{9D8B030D-6E8A-4147-A177-3AD203B41FA5}">
                      <a16:colId xmlns:a16="http://schemas.microsoft.com/office/drawing/2014/main" val="3247662400"/>
                    </a:ext>
                  </a:extLst>
                </a:gridCol>
                <a:gridCol w="638378">
                  <a:extLst>
                    <a:ext uri="{9D8B030D-6E8A-4147-A177-3AD203B41FA5}">
                      <a16:colId xmlns:a16="http://schemas.microsoft.com/office/drawing/2014/main" val="1534478849"/>
                    </a:ext>
                  </a:extLst>
                </a:gridCol>
              </a:tblGrid>
              <a:tr h="330751">
                <a:tc gridSpan="2">
                  <a:txBody>
                    <a:bodyPr/>
                    <a:lstStyle/>
                    <a:p>
                      <a:r>
                        <a:rPr lang="de-AT" sz="1600" dirty="0"/>
                        <a:t>Heizkörper 1 - …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363667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Temperatur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499774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Thermostat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925435"/>
                  </a:ext>
                </a:extLst>
              </a:tr>
            </a:tbl>
          </a:graphicData>
        </a:graphic>
      </p:graphicFrame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2C0ED264-E7B0-F9E7-521F-3D03367276D5}"/>
              </a:ext>
            </a:extLst>
          </p:cNvPr>
          <p:cNvSpPr/>
          <p:nvPr/>
        </p:nvSpPr>
        <p:spPr>
          <a:xfrm rot="16200000" flipV="1">
            <a:off x="1815158" y="1906988"/>
            <a:ext cx="185094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Pfeil: nach rechts 17">
            <a:extLst>
              <a:ext uri="{FF2B5EF4-FFF2-40B4-BE49-F238E27FC236}">
                <a16:creationId xmlns:a16="http://schemas.microsoft.com/office/drawing/2014/main" id="{1BF7A06B-11B6-D869-0114-62502E665D05}"/>
              </a:ext>
            </a:extLst>
          </p:cNvPr>
          <p:cNvSpPr/>
          <p:nvPr/>
        </p:nvSpPr>
        <p:spPr>
          <a:xfrm rot="5400000" flipV="1">
            <a:off x="1815159" y="2258280"/>
            <a:ext cx="185094" cy="14401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9" name="Tabelle 16">
            <a:extLst>
              <a:ext uri="{FF2B5EF4-FFF2-40B4-BE49-F238E27FC236}">
                <a16:creationId xmlns:a16="http://schemas.microsoft.com/office/drawing/2014/main" id="{3AB06E55-B1A2-07DF-6144-6A592FD7A489}"/>
              </a:ext>
            </a:extLst>
          </p:cNvPr>
          <p:cNvGraphicFramePr>
            <a:graphicFrameLocks/>
          </p:cNvGraphicFramePr>
          <p:nvPr/>
        </p:nvGraphicFramePr>
        <p:xfrm>
          <a:off x="7020272" y="1476076"/>
          <a:ext cx="182741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9038">
                  <a:extLst>
                    <a:ext uri="{9D8B030D-6E8A-4147-A177-3AD203B41FA5}">
                      <a16:colId xmlns:a16="http://schemas.microsoft.com/office/drawing/2014/main" val="3247662400"/>
                    </a:ext>
                  </a:extLst>
                </a:gridCol>
                <a:gridCol w="638378">
                  <a:extLst>
                    <a:ext uri="{9D8B030D-6E8A-4147-A177-3AD203B41FA5}">
                      <a16:colId xmlns:a16="http://schemas.microsoft.com/office/drawing/2014/main" val="1534478849"/>
                    </a:ext>
                  </a:extLst>
                </a:gridCol>
              </a:tblGrid>
              <a:tr h="330751">
                <a:tc gridSpan="2">
                  <a:txBody>
                    <a:bodyPr/>
                    <a:lstStyle/>
                    <a:p>
                      <a:r>
                        <a:rPr lang="de-AT" sz="1600" dirty="0"/>
                        <a:t>Letzter Heizkörper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363667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Temperatur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499774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Thermostat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925435"/>
                  </a:ext>
                </a:extLst>
              </a:tr>
            </a:tbl>
          </a:graphicData>
        </a:graphic>
      </p:graphicFrame>
      <p:graphicFrame>
        <p:nvGraphicFramePr>
          <p:cNvPr id="20" name="Tabelle 16">
            <a:extLst>
              <a:ext uri="{FF2B5EF4-FFF2-40B4-BE49-F238E27FC236}">
                <a16:creationId xmlns:a16="http://schemas.microsoft.com/office/drawing/2014/main" id="{038927D9-C49D-257F-83C0-2E2505FE1EE7}"/>
              </a:ext>
            </a:extLst>
          </p:cNvPr>
          <p:cNvGraphicFramePr>
            <a:graphicFrameLocks/>
          </p:cNvGraphicFramePr>
          <p:nvPr/>
        </p:nvGraphicFramePr>
        <p:xfrm>
          <a:off x="3613939" y="2483283"/>
          <a:ext cx="1916121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7743">
                  <a:extLst>
                    <a:ext uri="{9D8B030D-6E8A-4147-A177-3AD203B41FA5}">
                      <a16:colId xmlns:a16="http://schemas.microsoft.com/office/drawing/2014/main" val="3247662400"/>
                    </a:ext>
                  </a:extLst>
                </a:gridCol>
                <a:gridCol w="638378">
                  <a:extLst>
                    <a:ext uri="{9D8B030D-6E8A-4147-A177-3AD203B41FA5}">
                      <a16:colId xmlns:a16="http://schemas.microsoft.com/office/drawing/2014/main" val="1534478849"/>
                    </a:ext>
                  </a:extLst>
                </a:gridCol>
              </a:tblGrid>
              <a:tr h="330751">
                <a:tc gridSpan="2">
                  <a:txBody>
                    <a:bodyPr/>
                    <a:lstStyle/>
                    <a:p>
                      <a:r>
                        <a:rPr lang="de-AT" sz="1600" dirty="0"/>
                        <a:t>Ringleitung</a:t>
                      </a:r>
                      <a:endParaRPr lang="de-AT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363667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Temperatur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499774"/>
                  </a:ext>
                </a:extLst>
              </a:tr>
            </a:tbl>
          </a:graphicData>
        </a:graphic>
      </p:graphicFrame>
      <p:graphicFrame>
        <p:nvGraphicFramePr>
          <p:cNvPr id="21" name="Tabelle 16">
            <a:extLst>
              <a:ext uri="{FF2B5EF4-FFF2-40B4-BE49-F238E27FC236}">
                <a16:creationId xmlns:a16="http://schemas.microsoft.com/office/drawing/2014/main" id="{D881E4F5-ACBB-F66B-3E56-A34CFCCE24E9}"/>
              </a:ext>
            </a:extLst>
          </p:cNvPr>
          <p:cNvGraphicFramePr>
            <a:graphicFrameLocks/>
          </p:cNvGraphicFramePr>
          <p:nvPr/>
        </p:nvGraphicFramePr>
        <p:xfrm>
          <a:off x="5845333" y="3796047"/>
          <a:ext cx="1916121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7743">
                  <a:extLst>
                    <a:ext uri="{9D8B030D-6E8A-4147-A177-3AD203B41FA5}">
                      <a16:colId xmlns:a16="http://schemas.microsoft.com/office/drawing/2014/main" val="3247662400"/>
                    </a:ext>
                  </a:extLst>
                </a:gridCol>
                <a:gridCol w="638378">
                  <a:extLst>
                    <a:ext uri="{9D8B030D-6E8A-4147-A177-3AD203B41FA5}">
                      <a16:colId xmlns:a16="http://schemas.microsoft.com/office/drawing/2014/main" val="1534478849"/>
                    </a:ext>
                  </a:extLst>
                </a:gridCol>
              </a:tblGrid>
              <a:tr h="330751">
                <a:tc gridSpan="2">
                  <a:txBody>
                    <a:bodyPr/>
                    <a:lstStyle/>
                    <a:p>
                      <a:r>
                        <a:rPr lang="de-AT" sz="1600" dirty="0"/>
                        <a:t>HK - Rücklauf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363667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Temperatur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925435"/>
                  </a:ext>
                </a:extLst>
              </a:tr>
            </a:tbl>
          </a:graphicData>
        </a:graphic>
      </p:graphicFrame>
      <p:graphicFrame>
        <p:nvGraphicFramePr>
          <p:cNvPr id="23" name="Tabelle 16">
            <a:extLst>
              <a:ext uri="{FF2B5EF4-FFF2-40B4-BE49-F238E27FC236}">
                <a16:creationId xmlns:a16="http://schemas.microsoft.com/office/drawing/2014/main" id="{69FBEE04-8C61-0F7A-FD8D-01B5F1E466E8}"/>
              </a:ext>
            </a:extLst>
          </p:cNvPr>
          <p:cNvGraphicFramePr>
            <a:graphicFrameLocks/>
          </p:cNvGraphicFramePr>
          <p:nvPr/>
        </p:nvGraphicFramePr>
        <p:xfrm>
          <a:off x="1732509" y="5237840"/>
          <a:ext cx="1347111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111">
                  <a:extLst>
                    <a:ext uri="{9D8B030D-6E8A-4147-A177-3AD203B41FA5}">
                      <a16:colId xmlns:a16="http://schemas.microsoft.com/office/drawing/2014/main" val="3247662400"/>
                    </a:ext>
                  </a:extLst>
                </a:gridCol>
              </a:tblGrid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Mischer ZU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363667"/>
                  </a:ext>
                </a:extLst>
              </a:tr>
            </a:tbl>
          </a:graphicData>
        </a:graphic>
      </p:graphicFrame>
      <p:pic>
        <p:nvPicPr>
          <p:cNvPr id="25" name="Grafik 24">
            <a:extLst>
              <a:ext uri="{FF2B5EF4-FFF2-40B4-BE49-F238E27FC236}">
                <a16:creationId xmlns:a16="http://schemas.microsoft.com/office/drawing/2014/main" id="{72EBA16C-0CEC-2876-FBBC-B319492A6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6538" y="4239467"/>
            <a:ext cx="1847850" cy="1552575"/>
          </a:xfrm>
          <a:prstGeom prst="rect">
            <a:avLst/>
          </a:prstGeom>
        </p:spPr>
      </p:pic>
      <p:sp>
        <p:nvSpPr>
          <p:cNvPr id="30" name="Pfeil: nach rechts 29">
            <a:extLst>
              <a:ext uri="{FF2B5EF4-FFF2-40B4-BE49-F238E27FC236}">
                <a16:creationId xmlns:a16="http://schemas.microsoft.com/office/drawing/2014/main" id="{F1FF2FF3-51CE-B35D-7B81-7075B0AF4C54}"/>
              </a:ext>
            </a:extLst>
          </p:cNvPr>
          <p:cNvSpPr/>
          <p:nvPr/>
        </p:nvSpPr>
        <p:spPr>
          <a:xfrm rot="5400000" flipV="1">
            <a:off x="8485513" y="2244482"/>
            <a:ext cx="185094" cy="14401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Pfeil: nach rechts 32">
            <a:extLst>
              <a:ext uri="{FF2B5EF4-FFF2-40B4-BE49-F238E27FC236}">
                <a16:creationId xmlns:a16="http://schemas.microsoft.com/office/drawing/2014/main" id="{CB77D7F7-621C-4754-9C95-1FFDBA2CF12B}"/>
              </a:ext>
            </a:extLst>
          </p:cNvPr>
          <p:cNvSpPr/>
          <p:nvPr/>
        </p:nvSpPr>
        <p:spPr>
          <a:xfrm rot="16200000" flipV="1">
            <a:off x="7287765" y="4256396"/>
            <a:ext cx="185094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Pfeil: nach rechts 33">
            <a:extLst>
              <a:ext uri="{FF2B5EF4-FFF2-40B4-BE49-F238E27FC236}">
                <a16:creationId xmlns:a16="http://schemas.microsoft.com/office/drawing/2014/main" id="{4766FA16-34BD-736E-95A4-EA3C5D5CFA95}"/>
              </a:ext>
            </a:extLst>
          </p:cNvPr>
          <p:cNvSpPr/>
          <p:nvPr/>
        </p:nvSpPr>
        <p:spPr>
          <a:xfrm rot="16200000" flipV="1">
            <a:off x="8495946" y="1906988"/>
            <a:ext cx="185094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Pfeil: nach rechts 34">
            <a:extLst>
              <a:ext uri="{FF2B5EF4-FFF2-40B4-BE49-F238E27FC236}">
                <a16:creationId xmlns:a16="http://schemas.microsoft.com/office/drawing/2014/main" id="{462AA8A9-2B51-4BFB-62B3-B2C7A0CF2AD6}"/>
              </a:ext>
            </a:extLst>
          </p:cNvPr>
          <p:cNvSpPr/>
          <p:nvPr/>
        </p:nvSpPr>
        <p:spPr>
          <a:xfrm rot="16200000" flipV="1">
            <a:off x="5055517" y="2900574"/>
            <a:ext cx="185094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6" name="Tabelle 16">
            <a:extLst>
              <a:ext uri="{FF2B5EF4-FFF2-40B4-BE49-F238E27FC236}">
                <a16:creationId xmlns:a16="http://schemas.microsoft.com/office/drawing/2014/main" id="{FE0C5532-372D-B482-9B76-169F7FE7163A}"/>
              </a:ext>
            </a:extLst>
          </p:cNvPr>
          <p:cNvGraphicFramePr>
            <a:graphicFrameLocks/>
          </p:cNvGraphicFramePr>
          <p:nvPr/>
        </p:nvGraphicFramePr>
        <p:xfrm>
          <a:off x="1072894" y="3669744"/>
          <a:ext cx="2195264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7373">
                  <a:extLst>
                    <a:ext uri="{9D8B030D-6E8A-4147-A177-3AD203B41FA5}">
                      <a16:colId xmlns:a16="http://schemas.microsoft.com/office/drawing/2014/main" val="3247662400"/>
                    </a:ext>
                  </a:extLst>
                </a:gridCol>
                <a:gridCol w="1047891">
                  <a:extLst>
                    <a:ext uri="{9D8B030D-6E8A-4147-A177-3AD203B41FA5}">
                      <a16:colId xmlns:a16="http://schemas.microsoft.com/office/drawing/2014/main" val="1534478849"/>
                    </a:ext>
                  </a:extLst>
                </a:gridCol>
              </a:tblGrid>
              <a:tr h="330751">
                <a:tc gridSpan="2">
                  <a:txBody>
                    <a:bodyPr/>
                    <a:lstStyle/>
                    <a:p>
                      <a:r>
                        <a:rPr lang="de-AT" sz="1600" dirty="0"/>
                        <a:t>Regelung Soll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363667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Temperatur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499774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Mischer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925435"/>
                  </a:ext>
                </a:extLst>
              </a:tr>
            </a:tbl>
          </a:graphicData>
        </a:graphic>
      </p:graphicFrame>
      <p:sp>
        <p:nvSpPr>
          <p:cNvPr id="37" name="Pfeil: gebogen 36">
            <a:extLst>
              <a:ext uri="{FF2B5EF4-FFF2-40B4-BE49-F238E27FC236}">
                <a16:creationId xmlns:a16="http://schemas.microsoft.com/office/drawing/2014/main" id="{22464710-DB81-F484-94E6-A87FE241695D}"/>
              </a:ext>
            </a:extLst>
          </p:cNvPr>
          <p:cNvSpPr/>
          <p:nvPr/>
        </p:nvSpPr>
        <p:spPr>
          <a:xfrm rot="16200000">
            <a:off x="4367588" y="4746525"/>
            <a:ext cx="589951" cy="53845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Grafik 2" descr="Ein Bild, das Smiley, gelb, Lächeln, Kreis enthält.&#10;&#10;Automatisch generierte Beschreibung">
            <a:extLst>
              <a:ext uri="{FF2B5EF4-FFF2-40B4-BE49-F238E27FC236}">
                <a16:creationId xmlns:a16="http://schemas.microsoft.com/office/drawing/2014/main" id="{9E2EEBD9-2238-2F68-6505-79BA985436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6" y="43803"/>
            <a:ext cx="1597496" cy="1131940"/>
          </a:xfrm>
          <a:prstGeom prst="rect">
            <a:avLst/>
          </a:prstGeom>
        </p:spPr>
      </p:pic>
      <p:sp>
        <p:nvSpPr>
          <p:cNvPr id="6" name="Pfeil: nach links und rechts 5">
            <a:extLst>
              <a:ext uri="{FF2B5EF4-FFF2-40B4-BE49-F238E27FC236}">
                <a16:creationId xmlns:a16="http://schemas.microsoft.com/office/drawing/2014/main" id="{2A48750E-9637-ACAF-B1E1-AB987F7969F5}"/>
              </a:ext>
            </a:extLst>
          </p:cNvPr>
          <p:cNvSpPr/>
          <p:nvPr/>
        </p:nvSpPr>
        <p:spPr>
          <a:xfrm>
            <a:off x="2406064" y="4027852"/>
            <a:ext cx="509752" cy="289624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5D7CFC56-3C36-7A3B-657E-7D2BEF807C78}"/>
              </a:ext>
            </a:extLst>
          </p:cNvPr>
          <p:cNvSpPr/>
          <p:nvPr/>
        </p:nvSpPr>
        <p:spPr>
          <a:xfrm rot="5400000" flipV="1">
            <a:off x="2525991" y="4434049"/>
            <a:ext cx="185094" cy="14401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877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30" grpId="0" animBg="1"/>
      <p:bldP spid="33" grpId="0" animBg="1"/>
      <p:bldP spid="34" grpId="0" animBg="1"/>
      <p:bldP spid="35" grpId="0" animBg="1"/>
      <p:bldP spid="37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C0F387C1-332F-0601-B91B-FE3F1EC70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596" y="406286"/>
            <a:ext cx="7787207" cy="651101"/>
          </a:xfrm>
        </p:spPr>
        <p:txBody>
          <a:bodyPr/>
          <a:lstStyle/>
          <a:p>
            <a:r>
              <a:rPr lang="en-US" dirty="0"/>
              <a:t>Hackschnitzelheizwerk Grödig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7E46F8F-F159-262E-D2CF-C4D632A751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73" r="10105" b="3"/>
          <a:stretch/>
        </p:blipFill>
        <p:spPr>
          <a:xfrm>
            <a:off x="423250" y="1484784"/>
            <a:ext cx="4038600" cy="4525963"/>
          </a:xfrm>
          <a:prstGeom prst="rect">
            <a:avLst/>
          </a:prstGeom>
          <a:noFill/>
        </p:spPr>
      </p:pic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23BAFFEF-0936-1F88-11E6-777F0CF2DE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82150" y="1352605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Baujahr</a:t>
            </a:r>
            <a:r>
              <a:rPr lang="en-US" dirty="0"/>
              <a:t> 1999</a:t>
            </a:r>
          </a:p>
          <a:p>
            <a:r>
              <a:rPr lang="en-US" dirty="0" err="1"/>
              <a:t>Kesselleistung</a:t>
            </a:r>
            <a:r>
              <a:rPr lang="en-US" dirty="0"/>
              <a:t> 2 MW</a:t>
            </a:r>
          </a:p>
          <a:p>
            <a:r>
              <a:rPr lang="en-US" dirty="0" err="1"/>
              <a:t>Rauchgaskondensation</a:t>
            </a:r>
            <a:endParaRPr lang="en-US" dirty="0"/>
          </a:p>
          <a:p>
            <a:r>
              <a:rPr lang="en-US" dirty="0"/>
              <a:t>Verkauf ca. 11,5 GWh</a:t>
            </a:r>
          </a:p>
          <a:p>
            <a:r>
              <a:rPr lang="en-US" dirty="0" err="1"/>
              <a:t>Netzlänge</a:t>
            </a:r>
            <a:r>
              <a:rPr lang="en-US" dirty="0"/>
              <a:t> 4,8 km</a:t>
            </a:r>
          </a:p>
          <a:p>
            <a:r>
              <a:rPr lang="en-US" dirty="0"/>
              <a:t>68 </a:t>
            </a:r>
            <a:r>
              <a:rPr lang="en-US" dirty="0" err="1"/>
              <a:t>Kundenanlagen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Großvolumiger</a:t>
            </a:r>
            <a:r>
              <a:rPr lang="en-US" dirty="0"/>
              <a:t> </a:t>
            </a:r>
            <a:r>
              <a:rPr lang="en-US" dirty="0" err="1"/>
              <a:t>Wohnbau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15C239-3BCD-25B2-FFBC-CF234A68D0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2930" y="617378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B1AE047-16A2-48C7-8D30-CB6269452590}" type="datetime1">
              <a:rPr lang="de-AT" smtClean="0"/>
              <a:pPr>
                <a:spcAft>
                  <a:spcPts val="600"/>
                </a:spcAft>
              </a:pPr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3EF8EC-7CA0-E41B-8849-C4644C628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7378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BE1CBE1-DBAE-4B20-A75F-D51D9F3B95B0}" type="slidenum">
              <a:rPr lang="de-AT" smtClean="0"/>
              <a:pPr>
                <a:spcAft>
                  <a:spcPts val="600"/>
                </a:spcAft>
              </a:pPr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515577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6E28B4-19E7-7400-EECD-78F3F6D29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63" y="298161"/>
            <a:ext cx="8229600" cy="651101"/>
          </a:xfrm>
        </p:spPr>
        <p:txBody>
          <a:bodyPr/>
          <a:lstStyle/>
          <a:p>
            <a:r>
              <a:rPr lang="de-AT" dirty="0"/>
              <a:t>Einrohrheizung steigende Heizlast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4C4AA9-6498-3FA6-D8A9-539A7EDC0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1AE047-16A2-48C7-8D30-CB6269452590}" type="datetime1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12.06.2025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ED2ABA-630D-182F-E0C9-F528D6959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E1CBE1-DBAE-4B20-A75F-D51D9F3B95B0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1E97B652-E054-D485-1865-90F2DB641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304" y="949262"/>
            <a:ext cx="4680520" cy="1777412"/>
          </a:xfrm>
          <a:prstGeom prst="rect">
            <a:avLst/>
          </a:prstGeom>
        </p:spPr>
      </p:pic>
      <p:graphicFrame>
        <p:nvGraphicFramePr>
          <p:cNvPr id="16" name="Tabelle 16">
            <a:extLst>
              <a:ext uri="{FF2B5EF4-FFF2-40B4-BE49-F238E27FC236}">
                <a16:creationId xmlns:a16="http://schemas.microsoft.com/office/drawing/2014/main" id="{F79894A3-C7F7-3FD8-4EA3-6FD096E2996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66526" y="1476076"/>
          <a:ext cx="1916121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7743">
                  <a:extLst>
                    <a:ext uri="{9D8B030D-6E8A-4147-A177-3AD203B41FA5}">
                      <a16:colId xmlns:a16="http://schemas.microsoft.com/office/drawing/2014/main" val="3247662400"/>
                    </a:ext>
                  </a:extLst>
                </a:gridCol>
                <a:gridCol w="638378">
                  <a:extLst>
                    <a:ext uri="{9D8B030D-6E8A-4147-A177-3AD203B41FA5}">
                      <a16:colId xmlns:a16="http://schemas.microsoft.com/office/drawing/2014/main" val="1534478849"/>
                    </a:ext>
                  </a:extLst>
                </a:gridCol>
              </a:tblGrid>
              <a:tr h="330751">
                <a:tc gridSpan="2">
                  <a:txBody>
                    <a:bodyPr/>
                    <a:lstStyle/>
                    <a:p>
                      <a:r>
                        <a:rPr lang="de-AT" sz="1600" dirty="0"/>
                        <a:t>Heizkörper 1 - …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363667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Temperatur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499774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Thermostat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925435"/>
                  </a:ext>
                </a:extLst>
              </a:tr>
            </a:tbl>
          </a:graphicData>
        </a:graphic>
      </p:graphicFrame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2C0ED264-E7B0-F9E7-521F-3D03367276D5}"/>
              </a:ext>
            </a:extLst>
          </p:cNvPr>
          <p:cNvSpPr/>
          <p:nvPr/>
        </p:nvSpPr>
        <p:spPr>
          <a:xfrm rot="16200000" flipV="1">
            <a:off x="1815160" y="2244482"/>
            <a:ext cx="185094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Pfeil: nach rechts 17">
            <a:extLst>
              <a:ext uri="{FF2B5EF4-FFF2-40B4-BE49-F238E27FC236}">
                <a16:creationId xmlns:a16="http://schemas.microsoft.com/office/drawing/2014/main" id="{1BF7A06B-11B6-D869-0114-62502E665D05}"/>
              </a:ext>
            </a:extLst>
          </p:cNvPr>
          <p:cNvSpPr/>
          <p:nvPr/>
        </p:nvSpPr>
        <p:spPr>
          <a:xfrm rot="5400000" flipV="1">
            <a:off x="1815159" y="1892217"/>
            <a:ext cx="185094" cy="14401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9" name="Tabelle 16">
            <a:extLst>
              <a:ext uri="{FF2B5EF4-FFF2-40B4-BE49-F238E27FC236}">
                <a16:creationId xmlns:a16="http://schemas.microsoft.com/office/drawing/2014/main" id="{3AB06E55-B1A2-07DF-6144-6A592FD7A489}"/>
              </a:ext>
            </a:extLst>
          </p:cNvPr>
          <p:cNvGraphicFramePr>
            <a:graphicFrameLocks/>
          </p:cNvGraphicFramePr>
          <p:nvPr/>
        </p:nvGraphicFramePr>
        <p:xfrm>
          <a:off x="7020272" y="1476076"/>
          <a:ext cx="182741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9038">
                  <a:extLst>
                    <a:ext uri="{9D8B030D-6E8A-4147-A177-3AD203B41FA5}">
                      <a16:colId xmlns:a16="http://schemas.microsoft.com/office/drawing/2014/main" val="3247662400"/>
                    </a:ext>
                  </a:extLst>
                </a:gridCol>
                <a:gridCol w="638378">
                  <a:extLst>
                    <a:ext uri="{9D8B030D-6E8A-4147-A177-3AD203B41FA5}">
                      <a16:colId xmlns:a16="http://schemas.microsoft.com/office/drawing/2014/main" val="1534478849"/>
                    </a:ext>
                  </a:extLst>
                </a:gridCol>
              </a:tblGrid>
              <a:tr h="330751">
                <a:tc gridSpan="2">
                  <a:txBody>
                    <a:bodyPr/>
                    <a:lstStyle/>
                    <a:p>
                      <a:r>
                        <a:rPr lang="de-AT" sz="1600" dirty="0"/>
                        <a:t>Letzter Heizkörper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363667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Temperatur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499774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Thermostat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925435"/>
                  </a:ext>
                </a:extLst>
              </a:tr>
            </a:tbl>
          </a:graphicData>
        </a:graphic>
      </p:graphicFrame>
      <p:graphicFrame>
        <p:nvGraphicFramePr>
          <p:cNvPr id="20" name="Tabelle 16">
            <a:extLst>
              <a:ext uri="{FF2B5EF4-FFF2-40B4-BE49-F238E27FC236}">
                <a16:creationId xmlns:a16="http://schemas.microsoft.com/office/drawing/2014/main" id="{038927D9-C49D-257F-83C0-2E2505FE1EE7}"/>
              </a:ext>
            </a:extLst>
          </p:cNvPr>
          <p:cNvGraphicFramePr>
            <a:graphicFrameLocks/>
          </p:cNvGraphicFramePr>
          <p:nvPr/>
        </p:nvGraphicFramePr>
        <p:xfrm>
          <a:off x="3613939" y="2483283"/>
          <a:ext cx="1916121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7743">
                  <a:extLst>
                    <a:ext uri="{9D8B030D-6E8A-4147-A177-3AD203B41FA5}">
                      <a16:colId xmlns:a16="http://schemas.microsoft.com/office/drawing/2014/main" val="3247662400"/>
                    </a:ext>
                  </a:extLst>
                </a:gridCol>
                <a:gridCol w="638378">
                  <a:extLst>
                    <a:ext uri="{9D8B030D-6E8A-4147-A177-3AD203B41FA5}">
                      <a16:colId xmlns:a16="http://schemas.microsoft.com/office/drawing/2014/main" val="1534478849"/>
                    </a:ext>
                  </a:extLst>
                </a:gridCol>
              </a:tblGrid>
              <a:tr h="330751">
                <a:tc gridSpan="2">
                  <a:txBody>
                    <a:bodyPr/>
                    <a:lstStyle/>
                    <a:p>
                      <a:r>
                        <a:rPr lang="de-AT" sz="1600" dirty="0"/>
                        <a:t>Ringleitung</a:t>
                      </a:r>
                      <a:endParaRPr lang="de-AT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363667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Temperatur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499774"/>
                  </a:ext>
                </a:extLst>
              </a:tr>
            </a:tbl>
          </a:graphicData>
        </a:graphic>
      </p:graphicFrame>
      <p:graphicFrame>
        <p:nvGraphicFramePr>
          <p:cNvPr id="21" name="Tabelle 16">
            <a:extLst>
              <a:ext uri="{FF2B5EF4-FFF2-40B4-BE49-F238E27FC236}">
                <a16:creationId xmlns:a16="http://schemas.microsoft.com/office/drawing/2014/main" id="{D881E4F5-ACBB-F66B-3E56-A34CFCCE24E9}"/>
              </a:ext>
            </a:extLst>
          </p:cNvPr>
          <p:cNvGraphicFramePr>
            <a:graphicFrameLocks/>
          </p:cNvGraphicFramePr>
          <p:nvPr/>
        </p:nvGraphicFramePr>
        <p:xfrm>
          <a:off x="6156176" y="3705525"/>
          <a:ext cx="1916121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7743">
                  <a:extLst>
                    <a:ext uri="{9D8B030D-6E8A-4147-A177-3AD203B41FA5}">
                      <a16:colId xmlns:a16="http://schemas.microsoft.com/office/drawing/2014/main" val="3247662400"/>
                    </a:ext>
                  </a:extLst>
                </a:gridCol>
                <a:gridCol w="638378">
                  <a:extLst>
                    <a:ext uri="{9D8B030D-6E8A-4147-A177-3AD203B41FA5}">
                      <a16:colId xmlns:a16="http://schemas.microsoft.com/office/drawing/2014/main" val="1534478849"/>
                    </a:ext>
                  </a:extLst>
                </a:gridCol>
              </a:tblGrid>
              <a:tr h="330751">
                <a:tc gridSpan="2">
                  <a:txBody>
                    <a:bodyPr/>
                    <a:lstStyle/>
                    <a:p>
                      <a:r>
                        <a:rPr lang="de-AT" sz="1600" dirty="0"/>
                        <a:t>HK - Rücklauf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363667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Temperatur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925435"/>
                  </a:ext>
                </a:extLst>
              </a:tr>
            </a:tbl>
          </a:graphicData>
        </a:graphic>
      </p:graphicFrame>
      <p:graphicFrame>
        <p:nvGraphicFramePr>
          <p:cNvPr id="22" name="Tabelle 16">
            <a:extLst>
              <a:ext uri="{FF2B5EF4-FFF2-40B4-BE49-F238E27FC236}">
                <a16:creationId xmlns:a16="http://schemas.microsoft.com/office/drawing/2014/main" id="{74D61C8F-4F7C-24D9-A7CD-96E05AAEF4B6}"/>
              </a:ext>
            </a:extLst>
          </p:cNvPr>
          <p:cNvGraphicFramePr>
            <a:graphicFrameLocks/>
          </p:cNvGraphicFramePr>
          <p:nvPr/>
        </p:nvGraphicFramePr>
        <p:xfrm>
          <a:off x="1211610" y="4013245"/>
          <a:ext cx="1916121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7743">
                  <a:extLst>
                    <a:ext uri="{9D8B030D-6E8A-4147-A177-3AD203B41FA5}">
                      <a16:colId xmlns:a16="http://schemas.microsoft.com/office/drawing/2014/main" val="3247662400"/>
                    </a:ext>
                  </a:extLst>
                </a:gridCol>
                <a:gridCol w="638378">
                  <a:extLst>
                    <a:ext uri="{9D8B030D-6E8A-4147-A177-3AD203B41FA5}">
                      <a16:colId xmlns:a16="http://schemas.microsoft.com/office/drawing/2014/main" val="1534478849"/>
                    </a:ext>
                  </a:extLst>
                </a:gridCol>
              </a:tblGrid>
              <a:tr h="330751">
                <a:tc gridSpan="2">
                  <a:txBody>
                    <a:bodyPr/>
                    <a:lstStyle/>
                    <a:p>
                      <a:r>
                        <a:rPr lang="de-AT" sz="1600" dirty="0"/>
                        <a:t>HK - Vorlauf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363667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Temperatur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499774"/>
                  </a:ext>
                </a:extLst>
              </a:tr>
            </a:tbl>
          </a:graphicData>
        </a:graphic>
      </p:graphicFrame>
      <p:graphicFrame>
        <p:nvGraphicFramePr>
          <p:cNvPr id="23" name="Tabelle 16">
            <a:extLst>
              <a:ext uri="{FF2B5EF4-FFF2-40B4-BE49-F238E27FC236}">
                <a16:creationId xmlns:a16="http://schemas.microsoft.com/office/drawing/2014/main" id="{69FBEE04-8C61-0F7A-FD8D-01B5F1E466E8}"/>
              </a:ext>
            </a:extLst>
          </p:cNvPr>
          <p:cNvGraphicFramePr>
            <a:graphicFrameLocks/>
          </p:cNvGraphicFramePr>
          <p:nvPr/>
        </p:nvGraphicFramePr>
        <p:xfrm>
          <a:off x="1588493" y="5265180"/>
          <a:ext cx="1347111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111">
                  <a:extLst>
                    <a:ext uri="{9D8B030D-6E8A-4147-A177-3AD203B41FA5}">
                      <a16:colId xmlns:a16="http://schemas.microsoft.com/office/drawing/2014/main" val="3247662400"/>
                    </a:ext>
                  </a:extLst>
                </a:gridCol>
              </a:tblGrid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Mischer AUF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363667"/>
                  </a:ext>
                </a:extLst>
              </a:tr>
            </a:tbl>
          </a:graphicData>
        </a:graphic>
      </p:graphicFrame>
      <p:pic>
        <p:nvPicPr>
          <p:cNvPr id="25" name="Grafik 24">
            <a:extLst>
              <a:ext uri="{FF2B5EF4-FFF2-40B4-BE49-F238E27FC236}">
                <a16:creationId xmlns:a16="http://schemas.microsoft.com/office/drawing/2014/main" id="{72EBA16C-0CEC-2876-FBBC-B319492A6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4236646"/>
            <a:ext cx="1847850" cy="1552575"/>
          </a:xfrm>
          <a:prstGeom prst="rect">
            <a:avLst/>
          </a:prstGeom>
        </p:spPr>
      </p:pic>
      <p:sp>
        <p:nvSpPr>
          <p:cNvPr id="26" name="Pfeil: nach rechts 25">
            <a:extLst>
              <a:ext uri="{FF2B5EF4-FFF2-40B4-BE49-F238E27FC236}">
                <a16:creationId xmlns:a16="http://schemas.microsoft.com/office/drawing/2014/main" id="{46FA47F0-951D-10AC-0249-BE4E0A5D714D}"/>
              </a:ext>
            </a:extLst>
          </p:cNvPr>
          <p:cNvSpPr/>
          <p:nvPr/>
        </p:nvSpPr>
        <p:spPr>
          <a:xfrm rot="5400000" flipV="1">
            <a:off x="5055517" y="2900574"/>
            <a:ext cx="185094" cy="14401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Pfeil: nach rechts 28">
            <a:extLst>
              <a:ext uri="{FF2B5EF4-FFF2-40B4-BE49-F238E27FC236}">
                <a16:creationId xmlns:a16="http://schemas.microsoft.com/office/drawing/2014/main" id="{30D51F00-803B-77B8-B646-897FAF034CCC}"/>
              </a:ext>
            </a:extLst>
          </p:cNvPr>
          <p:cNvSpPr/>
          <p:nvPr/>
        </p:nvSpPr>
        <p:spPr>
          <a:xfrm rot="5400000" flipV="1">
            <a:off x="7672602" y="4115063"/>
            <a:ext cx="185094" cy="14401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Pfeil: nach rechts 29">
            <a:extLst>
              <a:ext uri="{FF2B5EF4-FFF2-40B4-BE49-F238E27FC236}">
                <a16:creationId xmlns:a16="http://schemas.microsoft.com/office/drawing/2014/main" id="{F1FF2FF3-51CE-B35D-7B81-7075B0AF4C54}"/>
              </a:ext>
            </a:extLst>
          </p:cNvPr>
          <p:cNvSpPr/>
          <p:nvPr/>
        </p:nvSpPr>
        <p:spPr>
          <a:xfrm rot="5400000" flipV="1">
            <a:off x="8449915" y="1906988"/>
            <a:ext cx="185094" cy="14401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Pfeil: nach rechts 30">
            <a:extLst>
              <a:ext uri="{FF2B5EF4-FFF2-40B4-BE49-F238E27FC236}">
                <a16:creationId xmlns:a16="http://schemas.microsoft.com/office/drawing/2014/main" id="{A1D518F1-AB3E-0EC1-7A7D-014C92251237}"/>
              </a:ext>
            </a:extLst>
          </p:cNvPr>
          <p:cNvSpPr/>
          <p:nvPr/>
        </p:nvSpPr>
        <p:spPr>
          <a:xfrm rot="16200000" flipV="1">
            <a:off x="8192486" y="5609326"/>
            <a:ext cx="234714" cy="15716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Pfeil: nach rechts 33">
            <a:extLst>
              <a:ext uri="{FF2B5EF4-FFF2-40B4-BE49-F238E27FC236}">
                <a16:creationId xmlns:a16="http://schemas.microsoft.com/office/drawing/2014/main" id="{4766FA16-34BD-736E-95A4-EA3C5D5CFA95}"/>
              </a:ext>
            </a:extLst>
          </p:cNvPr>
          <p:cNvSpPr/>
          <p:nvPr/>
        </p:nvSpPr>
        <p:spPr>
          <a:xfrm rot="16200000" flipV="1">
            <a:off x="8449915" y="2221171"/>
            <a:ext cx="185094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Pfeil: nach rechts 34">
            <a:extLst>
              <a:ext uri="{FF2B5EF4-FFF2-40B4-BE49-F238E27FC236}">
                <a16:creationId xmlns:a16="http://schemas.microsoft.com/office/drawing/2014/main" id="{462AA8A9-2B51-4BFB-62B3-B2C7A0CF2AD6}"/>
              </a:ext>
            </a:extLst>
          </p:cNvPr>
          <p:cNvSpPr/>
          <p:nvPr/>
        </p:nvSpPr>
        <p:spPr>
          <a:xfrm rot="16200000" flipV="1">
            <a:off x="2654895" y="4396624"/>
            <a:ext cx="185094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" name="Tabelle 16">
            <a:extLst>
              <a:ext uri="{FF2B5EF4-FFF2-40B4-BE49-F238E27FC236}">
                <a16:creationId xmlns:a16="http://schemas.microsoft.com/office/drawing/2014/main" id="{0E35AC00-F2E2-4A4D-FD0D-C07FF27EAACB}"/>
              </a:ext>
            </a:extLst>
          </p:cNvPr>
          <p:cNvGraphicFramePr>
            <a:graphicFrameLocks/>
          </p:cNvGraphicFramePr>
          <p:nvPr/>
        </p:nvGraphicFramePr>
        <p:xfrm>
          <a:off x="6698349" y="4879004"/>
          <a:ext cx="21336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8027">
                  <a:extLst>
                    <a:ext uri="{9D8B030D-6E8A-4147-A177-3AD203B41FA5}">
                      <a16:colId xmlns:a16="http://schemas.microsoft.com/office/drawing/2014/main" val="3247662400"/>
                    </a:ext>
                  </a:extLst>
                </a:gridCol>
                <a:gridCol w="875573">
                  <a:extLst>
                    <a:ext uri="{9D8B030D-6E8A-4147-A177-3AD203B41FA5}">
                      <a16:colId xmlns:a16="http://schemas.microsoft.com/office/drawing/2014/main" val="1534478849"/>
                    </a:ext>
                  </a:extLst>
                </a:gridCol>
              </a:tblGrid>
              <a:tr h="330751">
                <a:tc gridSpan="2">
                  <a:txBody>
                    <a:bodyPr/>
                    <a:lstStyle/>
                    <a:p>
                      <a:r>
                        <a:rPr lang="de-AT" sz="1600" dirty="0"/>
                        <a:t>Regelung Soll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363667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dirty="0"/>
                        <a:t>Temperatur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499774"/>
                  </a:ext>
                </a:extLst>
              </a:tr>
              <a:tr h="330751">
                <a:tc>
                  <a:txBody>
                    <a:bodyPr/>
                    <a:lstStyle/>
                    <a:p>
                      <a:r>
                        <a:rPr lang="de-AT" sz="1600" dirty="0"/>
                        <a:t>Mischer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dirty="0"/>
                        <a:t>öffnen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925435"/>
                  </a:ext>
                </a:extLst>
              </a:tr>
            </a:tbl>
          </a:graphicData>
        </a:graphic>
      </p:graphicFrame>
      <p:sp>
        <p:nvSpPr>
          <p:cNvPr id="32" name="Pfeil: nach rechts 31">
            <a:extLst>
              <a:ext uri="{FF2B5EF4-FFF2-40B4-BE49-F238E27FC236}">
                <a16:creationId xmlns:a16="http://schemas.microsoft.com/office/drawing/2014/main" id="{77733B71-373E-4004-9FFE-A70FF81B3B98}"/>
              </a:ext>
            </a:extLst>
          </p:cNvPr>
          <p:cNvSpPr/>
          <p:nvPr/>
        </p:nvSpPr>
        <p:spPr>
          <a:xfrm rot="16200000" flipV="1">
            <a:off x="8295877" y="5309916"/>
            <a:ext cx="185094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6163E974-8FC8-33D6-3478-2BDDB1F0C2F4}"/>
              </a:ext>
            </a:extLst>
          </p:cNvPr>
          <p:cNvSpPr/>
          <p:nvPr/>
        </p:nvSpPr>
        <p:spPr>
          <a:xfrm rot="16200000">
            <a:off x="4151370" y="5326829"/>
            <a:ext cx="651101" cy="21198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075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5" grpId="0" animBg="1"/>
      <p:bldP spid="32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B7138A-A528-DA22-F5D7-BCA616CBE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245" y="99289"/>
            <a:ext cx="8229600" cy="651101"/>
          </a:xfrm>
        </p:spPr>
        <p:txBody>
          <a:bodyPr/>
          <a:lstStyle/>
          <a:p>
            <a:r>
              <a:rPr lang="de-AT" dirty="0"/>
              <a:t>Umsetzung in der Praxis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042585-D7B2-9281-5008-E8A803D84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209" y="750390"/>
            <a:ext cx="8229600" cy="534290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de-AT" sz="2000" dirty="0"/>
              <a:t>Umklemmen VL – Temperaturfühler auf den Heizkreis – Rücklauf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de-AT" sz="1800" dirty="0"/>
              <a:t>Messung RL – Temperatur Heizkreis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de-AT" sz="1800" dirty="0"/>
              <a:t>Heizkurveneinstellung nach RL – Temperaturkurve</a:t>
            </a:r>
          </a:p>
          <a:p>
            <a:pPr>
              <a:buFont typeface="Wingdings" panose="05000000000000000000" pitchFamily="2" charset="2"/>
              <a:buChar char="ü"/>
            </a:pPr>
            <a:endParaRPr lang="de-AT" sz="500" dirty="0"/>
          </a:p>
          <a:p>
            <a:pPr>
              <a:buFont typeface="Wingdings" panose="05000000000000000000" pitchFamily="2" charset="2"/>
              <a:buChar char="ü"/>
            </a:pPr>
            <a:r>
              <a:rPr lang="de-AT" sz="2000" dirty="0"/>
              <a:t>Datenerhebung RL- Temperaturen Bestand</a:t>
            </a:r>
          </a:p>
          <a:p>
            <a:pPr>
              <a:buFont typeface="Wingdings" panose="05000000000000000000" pitchFamily="2" charset="2"/>
              <a:buChar char="ü"/>
            </a:pPr>
            <a:endParaRPr lang="de-AT" sz="500" dirty="0"/>
          </a:p>
          <a:p>
            <a:pPr>
              <a:buFont typeface="Wingdings" panose="05000000000000000000" pitchFamily="2" charset="2"/>
              <a:buChar char="ü"/>
            </a:pPr>
            <a:r>
              <a:rPr lang="de-AT" sz="2000" dirty="0"/>
              <a:t>Abschätzung Auslegungstemperaturen Heizkörper</a:t>
            </a:r>
          </a:p>
          <a:p>
            <a:pPr>
              <a:buFont typeface="Wingdings" panose="05000000000000000000" pitchFamily="2" charset="2"/>
              <a:buChar char="ü"/>
            </a:pPr>
            <a:endParaRPr lang="de-AT" sz="500" dirty="0"/>
          </a:p>
          <a:p>
            <a:pPr>
              <a:buFont typeface="Wingdings" panose="05000000000000000000" pitchFamily="2" charset="2"/>
              <a:buChar char="ü"/>
            </a:pPr>
            <a:r>
              <a:rPr lang="de-AT" sz="2000" dirty="0"/>
              <a:t>Abschätzung Mindesttemperaturniveau letzte Heizkörper</a:t>
            </a:r>
          </a:p>
          <a:p>
            <a:pPr>
              <a:buFont typeface="Wingdings" panose="05000000000000000000" pitchFamily="2" charset="2"/>
              <a:buChar char="ü"/>
            </a:pPr>
            <a:endParaRPr lang="de-AT" sz="500" dirty="0"/>
          </a:p>
          <a:p>
            <a:pPr>
              <a:buFont typeface="Wingdings" panose="05000000000000000000" pitchFamily="2" charset="2"/>
              <a:buChar char="ü"/>
            </a:pPr>
            <a:r>
              <a:rPr lang="de-AT" sz="2000" dirty="0"/>
              <a:t>Heizkurveneinstellung auf RL – Heizkurven</a:t>
            </a:r>
          </a:p>
          <a:p>
            <a:pPr>
              <a:buFont typeface="Wingdings" panose="05000000000000000000" pitchFamily="2" charset="2"/>
              <a:buChar char="ü"/>
            </a:pPr>
            <a:endParaRPr lang="de-AT" sz="500" dirty="0"/>
          </a:p>
          <a:p>
            <a:pPr>
              <a:buFont typeface="Wingdings" panose="05000000000000000000" pitchFamily="2" charset="2"/>
              <a:buChar char="ü"/>
            </a:pPr>
            <a:r>
              <a:rPr lang="de-AT" sz="2000" dirty="0"/>
              <a:t>Vorregelung Heizkreis		=&gt;	Überhöhung Auslegung</a:t>
            </a:r>
            <a:endParaRPr lang="de-AT" dirty="0"/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de-AT" sz="1800" dirty="0"/>
              <a:t>Sicherstellung der erforderlichen sekundären Vorlauftemperatur Station</a:t>
            </a: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de-AT" sz="1800" dirty="0"/>
              <a:t>Über fiktiven Heizkreis:	(siehe nächste Folien)</a:t>
            </a: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de-AT" sz="1800" dirty="0"/>
              <a:t>Über FW – Ventil (sekundäre VL Temperatur Soll)</a:t>
            </a:r>
          </a:p>
          <a:p>
            <a:pPr marL="857250" lvl="1" indent="-457200">
              <a:buFont typeface="Wingdings" panose="05000000000000000000" pitchFamily="2" charset="2"/>
              <a:buChar char="ü"/>
            </a:pPr>
            <a:endParaRPr lang="de-AT" sz="500" dirty="0"/>
          </a:p>
          <a:p>
            <a:pPr>
              <a:buFont typeface="Wingdings" panose="05000000000000000000" pitchFamily="2" charset="2"/>
              <a:buChar char="ü"/>
            </a:pPr>
            <a:r>
              <a:rPr lang="de-AT" sz="2000" dirty="0"/>
              <a:t>Heizkreismischer auf träge Regelcharakteristik umstellen </a:t>
            </a:r>
            <a:r>
              <a:rPr lang="de-AT" sz="1800" dirty="0"/>
              <a:t>(folgende Folien)</a:t>
            </a:r>
          </a:p>
          <a:p>
            <a:pPr>
              <a:buFont typeface="Wingdings" panose="05000000000000000000" pitchFamily="2" charset="2"/>
              <a:buChar char="ü"/>
            </a:pPr>
            <a:endParaRPr lang="de-AT" sz="500" dirty="0"/>
          </a:p>
          <a:p>
            <a:pPr>
              <a:buFont typeface="Wingdings" panose="05000000000000000000" pitchFamily="2" charset="2"/>
              <a:buChar char="ü"/>
            </a:pPr>
            <a:r>
              <a:rPr lang="de-AT" sz="2000" dirty="0"/>
              <a:t>Wiederholte Kontrolle und Regelungsanpassung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7F760E7-A324-AD3D-D4DC-CF0F4799D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97C34D-7FEA-8501-3152-C3C72D241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21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842183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B31564-C2F9-FEBE-F935-B6E141D26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378174"/>
            <a:ext cx="4180923" cy="962594"/>
          </a:xfrm>
        </p:spPr>
        <p:txBody>
          <a:bodyPr/>
          <a:lstStyle/>
          <a:p>
            <a:r>
              <a:rPr lang="de-DE" dirty="0"/>
              <a:t>Vorregelung Heizkreis: Fiktiver Heizkreis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6C13AA-3E7F-98AE-E989-D9343B027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8124" y="378174"/>
            <a:ext cx="4326364" cy="593114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de-AT" sz="2000" dirty="0"/>
              <a:t>Anzeige RL Temperatur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de-AT" sz="1600" dirty="0"/>
              <a:t>Fühler auf Klemme T VL Heizkreis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de-AT" sz="1600" dirty="0"/>
              <a:t>Regelung über Heizkurve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AT" sz="2000" dirty="0"/>
              <a:t>Anzeige VL Temperatur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de-AT" sz="1600" dirty="0"/>
              <a:t>Fühler auf Temperatureingang Raumbedienung</a:t>
            </a:r>
          </a:p>
          <a:p>
            <a:pPr lvl="1"/>
            <a:endParaRPr lang="de-AT" sz="1000" dirty="0"/>
          </a:p>
          <a:p>
            <a:pPr marL="0" indent="0">
              <a:buNone/>
            </a:pPr>
            <a:r>
              <a:rPr lang="de-AT" sz="2000" b="1" dirty="0"/>
              <a:t>Vorregelung Sekundäre Vorlauftemperatur</a:t>
            </a:r>
          </a:p>
          <a:p>
            <a:pPr lvl="1"/>
            <a:r>
              <a:rPr lang="de-AT" sz="1600" dirty="0"/>
              <a:t>Nichtvorhandener Heizkreis 0 auf Basis B</a:t>
            </a:r>
          </a:p>
          <a:p>
            <a:pPr lvl="1"/>
            <a:r>
              <a:rPr lang="de-AT" sz="1600" dirty="0"/>
              <a:t>T VL Heizkreis 1 nach einer VL Temperatur Heizkurve</a:t>
            </a:r>
          </a:p>
          <a:p>
            <a:r>
              <a:rPr lang="de-AT" sz="2000" dirty="0"/>
              <a:t>Heizkurve Vorlauftemperatur Minimum</a:t>
            </a:r>
          </a:p>
          <a:p>
            <a:r>
              <a:rPr lang="de-AT" sz="2000" dirty="0"/>
              <a:t>T Rücklauf (Heizkurve) + </a:t>
            </a:r>
            <a:r>
              <a:rPr lang="de-AT" sz="2000" dirty="0" err="1"/>
              <a:t>delta</a:t>
            </a:r>
            <a:r>
              <a:rPr lang="de-AT" sz="2000" dirty="0"/>
              <a:t> T Verbraucher im Auslegungsfall</a:t>
            </a:r>
          </a:p>
          <a:p>
            <a:r>
              <a:rPr lang="de-AT" sz="2000" dirty="0" err="1"/>
              <a:t>zB</a:t>
            </a:r>
            <a:r>
              <a:rPr lang="de-AT" sz="2000" dirty="0"/>
              <a:t>: 15 ° K bei Verbraucherauslegung 70 / 55</a:t>
            </a:r>
          </a:p>
          <a:p>
            <a:pPr lvl="1"/>
            <a:endParaRPr lang="de-AT" sz="16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7822F6-D9F0-AAC3-C4F6-C4288649A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C468DF0-A28A-D42E-0F24-B2BDB078A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22</a:t>
            </a:fld>
            <a:endParaRPr lang="de-AT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7306C59-4EB9-7F34-490D-5F5198217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772816"/>
            <a:ext cx="4180925" cy="351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0735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4C446B-E92A-05C4-D0EA-FA5C4F344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88" y="319088"/>
            <a:ext cx="4208331" cy="1178618"/>
          </a:xfrm>
        </p:spPr>
        <p:txBody>
          <a:bodyPr/>
          <a:lstStyle/>
          <a:p>
            <a:r>
              <a:rPr lang="de-DE" dirty="0"/>
              <a:t>Vorregelung Heizkreis: Überhöhung Station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5F3D667-7C5D-6AAD-965C-3526074BD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9291" y="1071561"/>
            <a:ext cx="4496362" cy="48057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/>
              <a:t>Sollwert Sekundär Vorlauftemperatur Station</a:t>
            </a:r>
          </a:p>
          <a:p>
            <a:r>
              <a:rPr lang="de-DE" sz="2000" dirty="0"/>
              <a:t>Ergibt sich aus der höchsten geforderten Solltemperatur der einzelnen Verbraucherkreise</a:t>
            </a:r>
          </a:p>
          <a:p>
            <a:r>
              <a:rPr lang="de-DE" sz="2000" dirty="0"/>
              <a:t>Schneid: Parameter 50 „Gesamtsollwerterhöhung“</a:t>
            </a:r>
          </a:p>
          <a:p>
            <a:endParaRPr lang="de-DE" sz="2000" dirty="0"/>
          </a:p>
          <a:p>
            <a:pPr marL="0" indent="0">
              <a:buNone/>
            </a:pPr>
            <a:r>
              <a:rPr lang="de-DE" sz="2000" dirty="0"/>
              <a:t>Einstellwert</a:t>
            </a:r>
          </a:p>
          <a:p>
            <a:pPr marL="0" indent="0">
              <a:buNone/>
            </a:pPr>
            <a:r>
              <a:rPr lang="de-DE" sz="2000" dirty="0"/>
              <a:t>=	T Heizkreis Soll (nach Heizkurve)</a:t>
            </a:r>
          </a:p>
          <a:p>
            <a:pPr marL="0" indent="0">
              <a:buNone/>
            </a:pPr>
            <a:r>
              <a:rPr lang="de-DE" sz="2000" dirty="0"/>
              <a:t>+ 	</a:t>
            </a:r>
            <a:r>
              <a:rPr lang="de-DE" sz="2000" dirty="0" err="1"/>
              <a:t>delta</a:t>
            </a:r>
            <a:r>
              <a:rPr lang="de-DE" sz="2000" dirty="0"/>
              <a:t> T Verbraucher (im 	Auslegungsfall)</a:t>
            </a:r>
          </a:p>
          <a:p>
            <a:pPr marL="0" indent="0">
              <a:buNone/>
            </a:pPr>
            <a:r>
              <a:rPr lang="de-DE" sz="2000" dirty="0"/>
              <a:t>+ 	Überhöhung Station</a:t>
            </a:r>
          </a:p>
          <a:p>
            <a:endParaRPr lang="de-DE" sz="2000" dirty="0"/>
          </a:p>
          <a:p>
            <a:endParaRPr lang="de-AT" sz="20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AD2532-AD07-39EA-4B8B-B80B8202E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652BF88-462B-7337-F654-867BAE864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23</a:t>
            </a:fld>
            <a:endParaRPr lang="de-AT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A047A6D-C031-A23D-8323-B0009E1C4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0" y="1857945"/>
            <a:ext cx="2828925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3812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2497FF-CD7F-DF99-5EC7-6B979F3FF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196" y="140818"/>
            <a:ext cx="8229600" cy="594071"/>
          </a:xfrm>
        </p:spPr>
        <p:txBody>
          <a:bodyPr/>
          <a:lstStyle/>
          <a:p>
            <a:r>
              <a:rPr lang="de-DE" dirty="0"/>
              <a:t>Regelcharakteristik Mischer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3920510-E640-8D55-7A17-DF5F8FFE1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0" y="1858240"/>
            <a:ext cx="2456656" cy="4451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b="1" dirty="0"/>
              <a:t>Beispiel</a:t>
            </a:r>
          </a:p>
          <a:p>
            <a:pPr marL="0" indent="0">
              <a:buNone/>
            </a:pPr>
            <a:r>
              <a:rPr lang="de-DE" sz="1800" b="1" dirty="0"/>
              <a:t>Vorregelung Heizkreis 0</a:t>
            </a:r>
          </a:p>
          <a:p>
            <a:r>
              <a:rPr lang="de-DE" sz="1800" dirty="0" err="1"/>
              <a:t>Timer</a:t>
            </a:r>
            <a:r>
              <a:rPr lang="de-DE" sz="1800" dirty="0"/>
              <a:t>: 15 s</a:t>
            </a:r>
          </a:p>
          <a:p>
            <a:r>
              <a:rPr lang="de-DE" sz="1800" dirty="0"/>
              <a:t>Faktor </a:t>
            </a:r>
            <a:r>
              <a:rPr lang="de-DE" sz="1800" dirty="0" err="1"/>
              <a:t>Temp</a:t>
            </a:r>
            <a:r>
              <a:rPr lang="de-DE" sz="1800" dirty="0"/>
              <a:t>: 3</a:t>
            </a:r>
          </a:p>
          <a:p>
            <a:pPr marL="0" indent="0">
              <a:buNone/>
            </a:pPr>
            <a:r>
              <a:rPr lang="de-DE" sz="1800" b="1" dirty="0"/>
              <a:t>Heizkreis 1</a:t>
            </a:r>
          </a:p>
          <a:p>
            <a:r>
              <a:rPr lang="de-DE" sz="1800" dirty="0" err="1"/>
              <a:t>Timer</a:t>
            </a:r>
            <a:r>
              <a:rPr lang="de-DE" sz="1800" dirty="0"/>
              <a:t>: 40 s</a:t>
            </a:r>
          </a:p>
          <a:p>
            <a:r>
              <a:rPr lang="de-DE" sz="1800" dirty="0"/>
              <a:t>Faktor </a:t>
            </a:r>
            <a:r>
              <a:rPr lang="de-DE" sz="1800" dirty="0" err="1"/>
              <a:t>Temp</a:t>
            </a:r>
            <a:r>
              <a:rPr lang="de-DE" sz="1800" dirty="0"/>
              <a:t>: 1</a:t>
            </a:r>
          </a:p>
          <a:p>
            <a:pPr marL="0" indent="0">
              <a:buNone/>
            </a:pPr>
            <a:r>
              <a:rPr lang="de-DE" sz="1800" b="1" dirty="0"/>
              <a:t>Heizkreis 2</a:t>
            </a:r>
          </a:p>
          <a:p>
            <a:r>
              <a:rPr lang="de-DE" sz="1800" dirty="0" err="1"/>
              <a:t>Timer</a:t>
            </a:r>
            <a:r>
              <a:rPr lang="de-DE" sz="1800" dirty="0"/>
              <a:t>: 30 s</a:t>
            </a:r>
          </a:p>
          <a:p>
            <a:r>
              <a:rPr lang="de-DE" sz="1800" dirty="0"/>
              <a:t>Faktor </a:t>
            </a:r>
            <a:r>
              <a:rPr lang="de-DE" sz="1800" dirty="0" err="1"/>
              <a:t>Temp</a:t>
            </a:r>
            <a:r>
              <a:rPr lang="de-DE" sz="1800" dirty="0"/>
              <a:t>: 2</a:t>
            </a:r>
          </a:p>
          <a:p>
            <a:endParaRPr lang="de-DE" sz="500" dirty="0"/>
          </a:p>
          <a:p>
            <a:pPr marL="0" indent="0">
              <a:buNone/>
            </a:pPr>
            <a:r>
              <a:rPr lang="de-DE" sz="1800" b="1" dirty="0"/>
              <a:t>Extremfall:</a:t>
            </a:r>
          </a:p>
          <a:p>
            <a:r>
              <a:rPr lang="de-DE" sz="1800" dirty="0" err="1"/>
              <a:t>Timer</a:t>
            </a:r>
            <a:r>
              <a:rPr lang="de-DE" sz="1800" dirty="0"/>
              <a:t>: 500 s</a:t>
            </a:r>
          </a:p>
          <a:p>
            <a:r>
              <a:rPr lang="de-DE" sz="1800" dirty="0"/>
              <a:t>Faktor </a:t>
            </a:r>
            <a:r>
              <a:rPr lang="de-DE" sz="1800" dirty="0" err="1"/>
              <a:t>Temp</a:t>
            </a:r>
            <a:r>
              <a:rPr lang="de-DE" sz="1800" dirty="0"/>
              <a:t>: 2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61791E-82AF-D8DD-343A-5587039BF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69C227-17FB-6D16-AECA-3EA599578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24</a:t>
            </a:fld>
            <a:endParaRPr lang="de-AT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01D0281-7BD8-E7F6-B34A-D9B2E49FF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91" y="1988840"/>
            <a:ext cx="6130810" cy="4056243"/>
          </a:xfrm>
          <a:prstGeom prst="rect">
            <a:avLst/>
          </a:prstGeom>
        </p:spPr>
      </p:pic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9B3E8DAA-9D66-5809-A36D-CB01692EAC25}"/>
              </a:ext>
            </a:extLst>
          </p:cNvPr>
          <p:cNvSpPr txBox="1">
            <a:spLocks/>
          </p:cNvSpPr>
          <p:nvPr/>
        </p:nvSpPr>
        <p:spPr>
          <a:xfrm>
            <a:off x="611560" y="680283"/>
            <a:ext cx="7848872" cy="1177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/>
              <a:t>PI – oder PID Regler		Beispiel Schneid:	PI – Regler</a:t>
            </a:r>
          </a:p>
          <a:p>
            <a:pPr lvl="1"/>
            <a:r>
              <a:rPr lang="de-DE" sz="1800" dirty="0"/>
              <a:t>P Anteil		Schneid: „</a:t>
            </a:r>
            <a:r>
              <a:rPr lang="de-DE" sz="1800" dirty="0" err="1"/>
              <a:t>Timer</a:t>
            </a:r>
            <a:r>
              <a:rPr lang="de-DE" sz="1800" dirty="0"/>
              <a:t>“		Standard 	15 s</a:t>
            </a:r>
          </a:p>
          <a:p>
            <a:pPr lvl="1"/>
            <a:r>
              <a:rPr lang="de-DE" sz="1800" dirty="0"/>
              <a:t>I Anteil		Schneid: „Faktor </a:t>
            </a:r>
            <a:r>
              <a:rPr lang="de-DE" sz="1800" dirty="0" err="1"/>
              <a:t>Temp</a:t>
            </a:r>
            <a:r>
              <a:rPr lang="de-DE" sz="1800" dirty="0"/>
              <a:t>“	Standard 3</a:t>
            </a:r>
            <a:endParaRPr lang="de-AT" sz="1800" dirty="0"/>
          </a:p>
        </p:txBody>
      </p:sp>
    </p:spTree>
    <p:extLst>
      <p:ext uri="{BB962C8B-B14F-4D97-AF65-F5344CB8AC3E}">
        <p14:creationId xmlns:p14="http://schemas.microsoft.com/office/powerpoint/2010/main" val="23282059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198ED2E-8051-F8C6-CC05-1C5CF17BE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285" y="186364"/>
            <a:ext cx="8229600" cy="651101"/>
          </a:xfrm>
        </p:spPr>
        <p:txBody>
          <a:bodyPr/>
          <a:lstStyle/>
          <a:p>
            <a:r>
              <a:rPr lang="en-US" sz="2400" dirty="0" err="1"/>
              <a:t>Rücklaufheizkurven</a:t>
            </a:r>
            <a:r>
              <a:rPr lang="en-US" sz="2400" dirty="0"/>
              <a:t> (</a:t>
            </a:r>
            <a:r>
              <a:rPr lang="en-US" sz="2400" dirty="0" err="1"/>
              <a:t>zB</a:t>
            </a:r>
            <a:r>
              <a:rPr lang="en-US" sz="2400" dirty="0"/>
              <a:t>. 70 / 55)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DA37851-819B-BAEA-AB6A-DF8AE1BA1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5445224"/>
            <a:ext cx="8229600" cy="53226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8075796-7182-143D-1D58-FF982A689F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2930" y="617378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4D2F0CC-51C0-4175-887A-0B445060DA75}" type="datetime1">
              <a:rPr lang="de-AT" smtClean="0"/>
              <a:pPr>
                <a:spcAft>
                  <a:spcPts val="600"/>
                </a:spcAft>
              </a:pPr>
              <a:t>12.06.2025</a:t>
            </a:fld>
            <a:endParaRPr lang="de-AT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C901EAE-0FBB-D876-64E3-A939183C9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7378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BE1CBE1-DBAE-4B20-A75F-D51D9F3B95B0}" type="slidenum">
              <a:rPr lang="de-AT" smtClean="0"/>
              <a:pPr>
                <a:spcAft>
                  <a:spcPts val="600"/>
                </a:spcAft>
              </a:pPr>
              <a:t>25</a:t>
            </a:fld>
            <a:endParaRPr lang="de-AT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8291148-A0A5-8D61-982B-AAE6CC403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730" y="769965"/>
            <a:ext cx="6356071" cy="576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0908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3DA9F0-0010-7064-AE82-DDE8B89E9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DE2DA9C-C280-BDF4-26B6-148249174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26</a:t>
            </a:fld>
            <a:endParaRPr lang="de-AT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E3D9D44-E38C-F136-5590-9EA18038F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8542" y="3048129"/>
            <a:ext cx="828977" cy="2244213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80006C7-D956-8056-C8EB-66BB29160C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3569562" y="5114168"/>
            <a:ext cx="2071471" cy="78663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9E7089C-FEA1-A0E3-0073-C670E28434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0433" y="4275439"/>
            <a:ext cx="2289727" cy="909156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12AA3266-005C-A96D-FD65-B71AD4052DB7}"/>
              </a:ext>
            </a:extLst>
          </p:cNvPr>
          <p:cNvSpPr/>
          <p:nvPr/>
        </p:nvSpPr>
        <p:spPr>
          <a:xfrm>
            <a:off x="3187273" y="4075541"/>
            <a:ext cx="2893758" cy="18874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EF38C80D-B81B-52FA-6EEE-AE5247FE90FB}"/>
              </a:ext>
            </a:extLst>
          </p:cNvPr>
          <p:cNvSpPr txBox="1">
            <a:spLocks/>
          </p:cNvSpPr>
          <p:nvPr/>
        </p:nvSpPr>
        <p:spPr>
          <a:xfrm>
            <a:off x="412930" y="652920"/>
            <a:ext cx="1985392" cy="734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AT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EABA07F8-A0E8-AADA-B793-0C42C2EDE2C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23" b="-1223"/>
          <a:stretch/>
        </p:blipFill>
        <p:spPr>
          <a:xfrm>
            <a:off x="384293" y="3665489"/>
            <a:ext cx="998681" cy="2129056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6DD563D3-AE2F-9147-5F30-9379F461F6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533" y="597413"/>
            <a:ext cx="847725" cy="9334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2A304BB7-FEEE-5A03-49CE-2B8257C6D5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1858" y="1245204"/>
            <a:ext cx="2218675" cy="1686776"/>
          </a:xfrm>
          <a:prstGeom prst="rect">
            <a:avLst/>
          </a:prstGeom>
        </p:spPr>
      </p:pic>
      <p:sp>
        <p:nvSpPr>
          <p:cNvPr id="31" name="Titel 1">
            <a:extLst>
              <a:ext uri="{FF2B5EF4-FFF2-40B4-BE49-F238E27FC236}">
                <a16:creationId xmlns:a16="http://schemas.microsoft.com/office/drawing/2014/main" id="{43FE9EAB-BF26-6C03-22E3-FCB57859C321}"/>
              </a:ext>
            </a:extLst>
          </p:cNvPr>
          <p:cNvSpPr txBox="1">
            <a:spLocks/>
          </p:cNvSpPr>
          <p:nvPr/>
        </p:nvSpPr>
        <p:spPr>
          <a:xfrm>
            <a:off x="222134" y="5658616"/>
            <a:ext cx="1322998" cy="6511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b="1" dirty="0"/>
              <a:t>Vorlauf</a:t>
            </a:r>
            <a:endParaRPr lang="de-AT" sz="2000" b="1" dirty="0"/>
          </a:p>
        </p:txBody>
      </p:sp>
      <p:sp>
        <p:nvSpPr>
          <p:cNvPr id="32" name="Titel 1">
            <a:extLst>
              <a:ext uri="{FF2B5EF4-FFF2-40B4-BE49-F238E27FC236}">
                <a16:creationId xmlns:a16="http://schemas.microsoft.com/office/drawing/2014/main" id="{B7DFD59E-DF00-848B-BB6C-03069C0497F6}"/>
              </a:ext>
            </a:extLst>
          </p:cNvPr>
          <p:cNvSpPr txBox="1">
            <a:spLocks/>
          </p:cNvSpPr>
          <p:nvPr/>
        </p:nvSpPr>
        <p:spPr>
          <a:xfrm>
            <a:off x="6948265" y="1226516"/>
            <a:ext cx="953313" cy="14515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2400" b="1" dirty="0"/>
              <a:t>Rück lauf</a:t>
            </a:r>
          </a:p>
          <a:p>
            <a:r>
              <a:rPr lang="de-AT" sz="2400" b="1" dirty="0" err="1"/>
              <a:t>Temp</a:t>
            </a:r>
            <a:r>
              <a:rPr lang="de-AT" sz="2000" b="1" dirty="0"/>
              <a:t>.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C710EC41-962F-3394-B1F4-B122D791F87A}"/>
              </a:ext>
            </a:extLst>
          </p:cNvPr>
          <p:cNvSpPr txBox="1">
            <a:spLocks/>
          </p:cNvSpPr>
          <p:nvPr/>
        </p:nvSpPr>
        <p:spPr>
          <a:xfrm>
            <a:off x="445823" y="222111"/>
            <a:ext cx="7787207" cy="6511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/>
              <a:t>Systembedingungen RL - Temperaturregelung</a:t>
            </a:r>
            <a:endParaRPr lang="de-AT" sz="2400" dirty="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5B9DB9D1-326B-C7B3-ADD8-A251C8C88018}"/>
              </a:ext>
            </a:extLst>
          </p:cNvPr>
          <p:cNvSpPr txBox="1">
            <a:spLocks/>
          </p:cNvSpPr>
          <p:nvPr/>
        </p:nvSpPr>
        <p:spPr>
          <a:xfrm>
            <a:off x="5750161" y="1308466"/>
            <a:ext cx="1198104" cy="1472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16600" b="1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0F5C29B5-D0D3-6AE3-A255-39225DBDBF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59303" y="1308466"/>
            <a:ext cx="2218675" cy="1686776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C8F160F9-F80A-173B-926D-492C3EAA523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1399" y="1203066"/>
            <a:ext cx="2838846" cy="2248214"/>
          </a:xfrm>
          <a:prstGeom prst="rect">
            <a:avLst/>
          </a:prstGeom>
        </p:spPr>
      </p:pic>
      <p:sp>
        <p:nvSpPr>
          <p:cNvPr id="36" name="Titel 5">
            <a:extLst>
              <a:ext uri="{FF2B5EF4-FFF2-40B4-BE49-F238E27FC236}">
                <a16:creationId xmlns:a16="http://schemas.microsoft.com/office/drawing/2014/main" id="{D4B8B9BF-26A1-DF6B-5BDF-0CF63B49AF5F}"/>
              </a:ext>
            </a:extLst>
          </p:cNvPr>
          <p:cNvSpPr txBox="1">
            <a:spLocks/>
          </p:cNvSpPr>
          <p:nvPr/>
        </p:nvSpPr>
        <p:spPr>
          <a:xfrm>
            <a:off x="1041858" y="2952156"/>
            <a:ext cx="3170102" cy="6511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/>
              <a:t>Ist uns wurscht</a:t>
            </a:r>
            <a:endParaRPr lang="de-AT" sz="2400" b="1" dirty="0"/>
          </a:p>
        </p:txBody>
      </p:sp>
    </p:spTree>
    <p:extLst>
      <p:ext uri="{BB962C8B-B14F-4D97-AF65-F5344CB8AC3E}">
        <p14:creationId xmlns:p14="http://schemas.microsoft.com/office/powerpoint/2010/main" val="316518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30840747-97C0-3F05-B371-F957C06B5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3" y="319088"/>
            <a:ext cx="7787207" cy="651101"/>
          </a:xfrm>
        </p:spPr>
        <p:txBody>
          <a:bodyPr/>
          <a:lstStyle/>
          <a:p>
            <a:r>
              <a:rPr lang="de-DE" sz="2400" dirty="0"/>
              <a:t>Betriebsverhalten außentemperaturgeführter Regelkonzepte</a:t>
            </a:r>
            <a:endParaRPr lang="de-AT" sz="2400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B387798-3519-1D4C-6C35-D0F3EB3A7E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536" y="1060961"/>
            <a:ext cx="4038600" cy="49603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b="1" dirty="0"/>
              <a:t>Vorlauftemperaturregelung</a:t>
            </a:r>
          </a:p>
          <a:p>
            <a:endParaRPr lang="de-DE" sz="1000" dirty="0"/>
          </a:p>
          <a:p>
            <a:r>
              <a:rPr lang="de-DE" sz="2000" u="sng" dirty="0"/>
              <a:t>Vorlauftemperatur konstant </a:t>
            </a:r>
            <a:r>
              <a:rPr lang="de-DE" sz="2000" dirty="0"/>
              <a:t>nach Außentemperatur</a:t>
            </a:r>
          </a:p>
          <a:p>
            <a:endParaRPr lang="de-DE" sz="1000" dirty="0"/>
          </a:p>
          <a:p>
            <a:r>
              <a:rPr lang="de-DE" sz="2000" dirty="0"/>
              <a:t>Heizsystem - Bedingungen werden nicht berücksichtigt</a:t>
            </a:r>
          </a:p>
          <a:p>
            <a:endParaRPr lang="de-DE" sz="1000" dirty="0"/>
          </a:p>
          <a:p>
            <a:r>
              <a:rPr lang="de-DE" sz="2000" u="sng" dirty="0"/>
              <a:t>Variable Rücklauf-temperatur </a:t>
            </a:r>
            <a:r>
              <a:rPr lang="de-DE" sz="2000" dirty="0"/>
              <a:t>nach Heizsystembedingungen</a:t>
            </a:r>
          </a:p>
          <a:p>
            <a:endParaRPr lang="de-DE" sz="1000" dirty="0"/>
          </a:p>
          <a:p>
            <a:r>
              <a:rPr lang="de-DE" sz="2000" dirty="0"/>
              <a:t>Regelungstechnische Optimierungsmaßnahmen ergeben unübersichtliche Regeleingriffe</a:t>
            </a:r>
            <a:endParaRPr lang="de-AT" sz="2000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3E0C1129-80FE-AB92-9515-C29E3C1AB1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1060962"/>
            <a:ext cx="4176464" cy="49603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b="1" dirty="0"/>
              <a:t>Rücklauftemperaturregelung</a:t>
            </a:r>
          </a:p>
          <a:p>
            <a:endParaRPr lang="de-DE" sz="1000" dirty="0"/>
          </a:p>
          <a:p>
            <a:r>
              <a:rPr lang="de-DE" sz="2000" u="sng" dirty="0"/>
              <a:t>Rücklauftemperatur konstant </a:t>
            </a:r>
            <a:r>
              <a:rPr lang="de-DE" sz="2000" dirty="0"/>
              <a:t>nach Außentemperatur</a:t>
            </a:r>
          </a:p>
          <a:p>
            <a:endParaRPr lang="de-DE" sz="1000" dirty="0"/>
          </a:p>
          <a:p>
            <a:r>
              <a:rPr lang="de-DE" sz="2000" dirty="0"/>
              <a:t>Heizsystem - Bedingungen werden berücksichtigt</a:t>
            </a:r>
          </a:p>
          <a:p>
            <a:endParaRPr lang="de-DE" sz="1000" dirty="0"/>
          </a:p>
          <a:p>
            <a:r>
              <a:rPr lang="de-DE" sz="2000" u="sng" dirty="0"/>
              <a:t>Variable Vorlauf-temperatur </a:t>
            </a:r>
            <a:r>
              <a:rPr lang="de-DE" sz="2000" dirty="0"/>
              <a:t>nach Heizsystembedingungen</a:t>
            </a:r>
            <a:endParaRPr lang="de-AT" sz="2000" dirty="0"/>
          </a:p>
          <a:p>
            <a:endParaRPr lang="de-AT" sz="1000" dirty="0"/>
          </a:p>
          <a:p>
            <a:r>
              <a:rPr lang="de-AT" sz="2000" dirty="0"/>
              <a:t>Regelungstechnische Optimierung mit logischem Ablauf durchführbar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0F5D15-767E-3DA6-0932-6C91CCCB7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57AB98-1687-5624-BAD0-729A438DA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27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424159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8F1651-A8A2-9C9A-0CB1-01BFEBC71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190" y="188640"/>
            <a:ext cx="8229600" cy="651101"/>
          </a:xfrm>
        </p:spPr>
        <p:txBody>
          <a:bodyPr/>
          <a:lstStyle/>
          <a:p>
            <a:r>
              <a:rPr lang="de-DE" dirty="0"/>
              <a:t>Ausblick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DE9DAC-0701-7437-B877-4382093DC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077" y="839741"/>
            <a:ext cx="8229600" cy="5253555"/>
          </a:xfrm>
        </p:spPr>
        <p:txBody>
          <a:bodyPr>
            <a:normAutofit fontScale="92500"/>
          </a:bodyPr>
          <a:lstStyle/>
          <a:p>
            <a:r>
              <a:rPr lang="de-DE" dirty="0"/>
              <a:t>Empfehlung für Einrohrheizanlagen</a:t>
            </a:r>
          </a:p>
          <a:p>
            <a:endParaRPr lang="de-AT" sz="1000" dirty="0"/>
          </a:p>
          <a:p>
            <a:r>
              <a:rPr lang="de-AT" dirty="0"/>
              <a:t>Zweirohranlagen</a:t>
            </a:r>
          </a:p>
          <a:p>
            <a:pPr lvl="1"/>
            <a:r>
              <a:rPr lang="de-AT" dirty="0"/>
              <a:t>Versuchsanlagen geplant Heizsaison 2023 / 2024</a:t>
            </a:r>
          </a:p>
          <a:p>
            <a:pPr lvl="1"/>
            <a:r>
              <a:rPr lang="de-AT" dirty="0"/>
              <a:t>Theoretisch sofort umsetzbar für hydraulisch nicht abgeglichene Anlagen</a:t>
            </a:r>
          </a:p>
          <a:p>
            <a:endParaRPr lang="de-AT" sz="1000" dirty="0"/>
          </a:p>
          <a:p>
            <a:r>
              <a:rPr lang="de-AT" dirty="0">
                <a:solidFill>
                  <a:srgbClr val="FF0000"/>
                </a:solidFill>
              </a:rPr>
              <a:t>Derzeit nicht für Lüftungsanlagen freigegeben</a:t>
            </a:r>
          </a:p>
          <a:p>
            <a:pPr lvl="1"/>
            <a:r>
              <a:rPr lang="de-AT" dirty="0">
                <a:solidFill>
                  <a:srgbClr val="FF0000"/>
                </a:solidFill>
              </a:rPr>
              <a:t>Frostgefahr durch träges Regelverhalten</a:t>
            </a:r>
          </a:p>
          <a:p>
            <a:endParaRPr lang="de-AT" sz="1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AT" b="1" dirty="0"/>
              <a:t>Ziel:</a:t>
            </a:r>
          </a:p>
          <a:p>
            <a:r>
              <a:rPr lang="de-AT" dirty="0"/>
              <a:t>AUTO – ADAPTIVE - </a:t>
            </a:r>
            <a:r>
              <a:rPr lang="de-AT" dirty="0" err="1"/>
              <a:t>Optimierungs</a:t>
            </a:r>
            <a:r>
              <a:rPr lang="de-AT" dirty="0"/>
              <a:t> Funktion für Verbraucherkreis - Regelung</a:t>
            </a:r>
          </a:p>
          <a:p>
            <a:pPr lvl="1"/>
            <a:r>
              <a:rPr lang="de-AT" dirty="0"/>
              <a:t>Standardisierte Verbraucheranalyse im Betrieb</a:t>
            </a:r>
          </a:p>
          <a:p>
            <a:pPr lvl="1"/>
            <a:r>
              <a:rPr lang="de-AT" dirty="0"/>
              <a:t>Simulation von Optimierungsmaßnahmen (RL-Temperatur, Massenstrom)</a:t>
            </a:r>
          </a:p>
          <a:p>
            <a:pPr lvl="1"/>
            <a:r>
              <a:rPr lang="de-AT" dirty="0"/>
              <a:t>AUTO – ADAPT Optimierung im laufenden Betrieb mittels Kennfeldregelung</a:t>
            </a:r>
          </a:p>
          <a:p>
            <a:pPr lvl="1"/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0F556A-5CCE-A3C7-0FEE-4B7F72E24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698B7D-8395-4410-7F8C-D62604F59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28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14138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85CE923-B1F3-4C83-A40E-D10C288ED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6551" y="2824976"/>
            <a:ext cx="7772400" cy="604024"/>
          </a:xfrm>
        </p:spPr>
        <p:txBody>
          <a:bodyPr/>
          <a:lstStyle/>
          <a:p>
            <a:r>
              <a:rPr lang="de-AT" dirty="0"/>
              <a:t>Vielen Dank für Ihre Aufmerksamkeit.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FE3E77D-044A-463F-9EBD-875B0068131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3383878" y="3717032"/>
            <a:ext cx="5085073" cy="1800200"/>
          </a:xfrm>
        </p:spPr>
        <p:txBody>
          <a:bodyPr>
            <a:normAutofit/>
          </a:bodyPr>
          <a:lstStyle/>
          <a:p>
            <a:r>
              <a:rPr lang="de-AT" dirty="0"/>
              <a:t>Matthias Göllner</a:t>
            </a:r>
          </a:p>
          <a:p>
            <a:r>
              <a:rPr lang="de-AT" dirty="0"/>
              <a:t>Salzburger Erneuerbare Energie </a:t>
            </a:r>
            <a:r>
              <a:rPr lang="de-AT" dirty="0" err="1"/>
              <a:t>eGen</a:t>
            </a:r>
            <a:endParaRPr lang="de-AT" dirty="0"/>
          </a:p>
          <a:p>
            <a:r>
              <a:rPr lang="de-AT" dirty="0">
                <a:hlinkClick r:id="rId2"/>
              </a:rPr>
              <a:t>matthias.goellner@seegen.at</a:t>
            </a:r>
            <a:endParaRPr lang="de-AT" dirty="0"/>
          </a:p>
          <a:p>
            <a:r>
              <a:rPr lang="de-AT" dirty="0"/>
              <a:t>+43 664 22 25 833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F0985D6-161C-3A0F-F338-2192E43A5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789" y="4459834"/>
            <a:ext cx="2239035" cy="50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695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A988DDD6-1B51-7216-C39A-1316AEEFA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319088"/>
            <a:ext cx="4392489" cy="651101"/>
          </a:xfrm>
        </p:spPr>
        <p:txBody>
          <a:bodyPr/>
          <a:lstStyle/>
          <a:p>
            <a:r>
              <a:rPr lang="de-AT" sz="4800" dirty="0"/>
              <a:t>RL - Optimierung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9C28D0B1-E32B-1377-254A-ED94926C2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1340768"/>
            <a:ext cx="4114800" cy="4636716"/>
          </a:xfrm>
        </p:spPr>
        <p:txBody>
          <a:bodyPr>
            <a:normAutofit fontScale="70000" lnSpcReduction="20000"/>
          </a:bodyPr>
          <a:lstStyle/>
          <a:p>
            <a:r>
              <a:rPr lang="de-AT" sz="4800" b="1" dirty="0"/>
              <a:t>HW – Seitig</a:t>
            </a:r>
          </a:p>
          <a:p>
            <a:r>
              <a:rPr lang="de-AT" sz="4800" b="1" dirty="0"/>
              <a:t>Sehr einfach</a:t>
            </a:r>
          </a:p>
          <a:p>
            <a:r>
              <a:rPr lang="de-AT" sz="4800" b="1" dirty="0"/>
              <a:t>Innerhalb kürzester Zeit</a:t>
            </a:r>
          </a:p>
          <a:p>
            <a:r>
              <a:rPr lang="de-AT" sz="4800" b="1" dirty="0"/>
              <a:t>kostengünstig</a:t>
            </a:r>
          </a:p>
          <a:p>
            <a:r>
              <a:rPr lang="de-AT" sz="4800" b="1" dirty="0"/>
              <a:t>Ohne Änderung der Hydraulik</a:t>
            </a:r>
          </a:p>
          <a:p>
            <a:r>
              <a:rPr lang="de-AT" sz="4800" b="1" dirty="0"/>
              <a:t>Ohne Probleme für HW und Kunden</a:t>
            </a:r>
          </a:p>
          <a:p>
            <a:endParaRPr lang="de-AT" sz="4800" b="1" dirty="0"/>
          </a:p>
          <a:p>
            <a:endParaRPr lang="de-AT" sz="4800" b="1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44A5F0-86A4-3FB4-7518-8B5C152E3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C8FE-6C94-4BBB-BDD0-C32BAC5FC762}" type="datetime1">
              <a:rPr lang="de-AT" smtClean="0"/>
              <a:t>12.06.2025</a:t>
            </a:fld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2610E0-CEFC-E06F-2F92-D47FAEF07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3</a:t>
            </a:fld>
            <a:endParaRPr lang="de-AT"/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2B285A0D-BAAF-E4A2-FAA1-E07D3AEF9D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215" y="319088"/>
            <a:ext cx="3853408" cy="6355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794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2B51F63-C2EB-4215-4DD8-E9F3C44BD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CC6AF-B64C-4D93-B84D-2BE3747B3354}" type="datetime1">
              <a:rPr lang="de-AT" smtClean="0"/>
              <a:t>12.06.2025</a:t>
            </a:fld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136C2D5-5F9B-BC92-9D58-11C929526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30</a:t>
            </a:fld>
            <a:endParaRPr lang="de-AT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B75C4C-6633-1EA4-C2F3-F34C8F744011}"/>
              </a:ext>
            </a:extLst>
          </p:cNvPr>
          <p:cNvSpPr txBox="1">
            <a:spLocks/>
          </p:cNvSpPr>
          <p:nvPr/>
        </p:nvSpPr>
        <p:spPr>
          <a:xfrm>
            <a:off x="408603" y="293041"/>
            <a:ext cx="8229600" cy="6511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dirty="0"/>
              <a:t>Grundlagen Hydraulik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C811996B-2D84-EEB4-9D5E-EBA4B20459A1}"/>
              </a:ext>
            </a:extLst>
          </p:cNvPr>
          <p:cNvSpPr txBox="1">
            <a:spLocks/>
          </p:cNvSpPr>
          <p:nvPr/>
        </p:nvSpPr>
        <p:spPr>
          <a:xfrm>
            <a:off x="505797" y="740595"/>
            <a:ext cx="8229600" cy="50871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trike="sngStrike" dirty="0">
                <a:solidFill>
                  <a:srgbClr val="0070C0"/>
                </a:solidFill>
              </a:rPr>
              <a:t>nicht Fernwärmetaugliche Schaltungen</a:t>
            </a:r>
            <a:endParaRPr lang="de-AT" strike="sngStrike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47950CD-F846-341F-0499-571465357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7221" y="1699712"/>
            <a:ext cx="1368152" cy="2618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F4E464F5-BE61-F858-EED7-702277029548}"/>
              </a:ext>
            </a:extLst>
          </p:cNvPr>
          <p:cNvSpPr txBox="1"/>
          <p:nvPr/>
        </p:nvSpPr>
        <p:spPr>
          <a:xfrm>
            <a:off x="1283296" y="4378458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de-AT" sz="1600" dirty="0"/>
              <a:t>Permanentkurzschluss über </a:t>
            </a:r>
            <a:r>
              <a:rPr lang="de-AT" sz="1600" dirty="0" err="1"/>
              <a:t>Bypassstrecke</a:t>
            </a:r>
            <a:endParaRPr lang="de-AT" sz="1600" dirty="0"/>
          </a:p>
          <a:p>
            <a:pPr algn="ctr">
              <a:buFont typeface="Arial" pitchFamily="34" charset="0"/>
              <a:buChar char="•"/>
            </a:pPr>
            <a:r>
              <a:rPr lang="de-AT" sz="1600" dirty="0"/>
              <a:t>Einbau bei Lüftungsanlagen mit Frostgefahr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1DB562DD-949F-34A7-0EC4-82045C5DA7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696868"/>
            <a:ext cx="1589057" cy="262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9BCEB7DC-99EA-18DC-3EDC-863B504DF024}"/>
              </a:ext>
            </a:extLst>
          </p:cNvPr>
          <p:cNvSpPr txBox="1"/>
          <p:nvPr/>
        </p:nvSpPr>
        <p:spPr>
          <a:xfrm>
            <a:off x="683568" y="130569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AT" sz="1600" dirty="0"/>
              <a:t>Umlenkschaltung mit Dreiwegventil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46683C8-A83C-5F19-EA43-AB888B3D9CC5}"/>
              </a:ext>
            </a:extLst>
          </p:cNvPr>
          <p:cNvSpPr txBox="1"/>
          <p:nvPr/>
        </p:nvSpPr>
        <p:spPr>
          <a:xfrm>
            <a:off x="4503617" y="130569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AT" sz="1600" dirty="0"/>
              <a:t>Einspritzschaltung mit Dreiwegventil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80D82270-4157-49BA-7578-12EE5BB80229}"/>
              </a:ext>
            </a:extLst>
          </p:cNvPr>
          <p:cNvSpPr txBox="1">
            <a:spLocks/>
          </p:cNvSpPr>
          <p:nvPr/>
        </p:nvSpPr>
        <p:spPr>
          <a:xfrm>
            <a:off x="497273" y="5733256"/>
            <a:ext cx="8229600" cy="50871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2000" b="1" dirty="0">
                <a:solidFill>
                  <a:srgbClr val="FF0000"/>
                </a:solidFill>
              </a:rPr>
              <a:t>FROSTGEFAHR bei Lüftungsanlagen</a:t>
            </a:r>
            <a:endParaRPr lang="de-AT" sz="2000" b="1" dirty="0">
              <a:solidFill>
                <a:srgbClr val="FF0000"/>
              </a:solidFill>
            </a:endParaRP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9B4DC7B3-C3CB-F564-D11C-103BB47EA088}"/>
              </a:ext>
            </a:extLst>
          </p:cNvPr>
          <p:cNvSpPr txBox="1">
            <a:spLocks/>
          </p:cNvSpPr>
          <p:nvPr/>
        </p:nvSpPr>
        <p:spPr>
          <a:xfrm>
            <a:off x="505797" y="5019615"/>
            <a:ext cx="8229600" cy="50871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2000" b="1" dirty="0">
                <a:solidFill>
                  <a:srgbClr val="FF0000"/>
                </a:solidFill>
              </a:rPr>
              <a:t>Prinzipiell ohne hydraulischen Umbau sehr einfach auf RL-Temperatur optimierbar</a:t>
            </a:r>
            <a:endParaRPr lang="de-AT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24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F5FBED-D834-7A42-9AAD-D77DF2144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421" y="339729"/>
            <a:ext cx="7787207" cy="651101"/>
          </a:xfrm>
        </p:spPr>
        <p:txBody>
          <a:bodyPr anchor="ctr">
            <a:normAutofit/>
          </a:bodyPr>
          <a:lstStyle/>
          <a:p>
            <a:r>
              <a:rPr lang="de-AT" dirty="0"/>
              <a:t>Einrohrheizungen: Reihenschaltung Heizkörper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4ABAB54-92CB-F9B9-5EC4-A24C3DBC25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890" y="1038859"/>
            <a:ext cx="4040188" cy="459801"/>
          </a:xfrm>
        </p:spPr>
        <p:txBody>
          <a:bodyPr>
            <a:normAutofit/>
          </a:bodyPr>
          <a:lstStyle/>
          <a:p>
            <a:r>
              <a:rPr lang="en-US" sz="2000" dirty="0" err="1"/>
              <a:t>Nachteile</a:t>
            </a:r>
            <a:endParaRPr lang="en-US" sz="2000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62DCB545-6EC7-972C-6A1B-CFDC8D7A60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1890" y="1546689"/>
            <a:ext cx="4040188" cy="3898535"/>
          </a:xfrm>
        </p:spPr>
        <p:txBody>
          <a:bodyPr>
            <a:normAutofit lnSpcReduction="10000"/>
          </a:bodyPr>
          <a:lstStyle/>
          <a:p>
            <a:r>
              <a:rPr lang="en-US" sz="2000" dirty="0" err="1"/>
              <a:t>Hydraulischer</a:t>
            </a:r>
            <a:r>
              <a:rPr lang="en-US" sz="2000" dirty="0"/>
              <a:t> </a:t>
            </a:r>
            <a:r>
              <a:rPr lang="en-US" sz="2000" dirty="0" err="1"/>
              <a:t>Abgleich</a:t>
            </a:r>
            <a:r>
              <a:rPr lang="en-US" sz="2000" dirty="0"/>
              <a:t> </a:t>
            </a:r>
            <a:r>
              <a:rPr lang="en-US" sz="2000" dirty="0" err="1"/>
              <a:t>schwierig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Hoher </a:t>
            </a:r>
            <a:r>
              <a:rPr lang="en-US" sz="2000" dirty="0" err="1"/>
              <a:t>Volumenstrom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 err="1"/>
              <a:t>Geringe</a:t>
            </a:r>
            <a:r>
              <a:rPr lang="en-US" sz="2000" dirty="0"/>
              <a:t> </a:t>
            </a:r>
            <a:r>
              <a:rPr lang="en-US" sz="2000" dirty="0" err="1"/>
              <a:t>Spreizung</a:t>
            </a: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r>
              <a:rPr lang="en-US" sz="2000" dirty="0" err="1"/>
              <a:t>Hohe</a:t>
            </a:r>
            <a:r>
              <a:rPr lang="en-US" sz="2000" dirty="0"/>
              <a:t> RL – </a:t>
            </a:r>
            <a:r>
              <a:rPr lang="en-US" sz="2000" dirty="0" err="1"/>
              <a:t>Temperaturen</a:t>
            </a:r>
            <a:endParaRPr lang="en-US" sz="2000" dirty="0"/>
          </a:p>
          <a:p>
            <a:endParaRPr lang="en-US" sz="20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r>
              <a:rPr lang="en-US" sz="2000" dirty="0"/>
              <a:t>“</a:t>
            </a:r>
            <a:r>
              <a:rPr lang="en-US" sz="2000" dirty="0" err="1"/>
              <a:t>prinzipiell</a:t>
            </a:r>
            <a:r>
              <a:rPr lang="en-US" sz="2000" dirty="0"/>
              <a:t> </a:t>
            </a:r>
            <a:r>
              <a:rPr lang="en-US" sz="2000" dirty="0" err="1"/>
              <a:t>nicht</a:t>
            </a:r>
            <a:r>
              <a:rPr lang="en-US" sz="2000" dirty="0"/>
              <a:t> FW – </a:t>
            </a:r>
            <a:r>
              <a:rPr lang="en-US" sz="2000" dirty="0" err="1"/>
              <a:t>tauglich</a:t>
            </a:r>
            <a:r>
              <a:rPr lang="en-US" sz="2000" dirty="0"/>
              <a:t>”</a:t>
            </a:r>
          </a:p>
          <a:p>
            <a:endParaRPr lang="en-US" sz="2000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300AC541-4F1C-FD15-EECE-0B5DAA3E83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53298" y="1038858"/>
            <a:ext cx="4041775" cy="459802"/>
          </a:xfrm>
        </p:spPr>
        <p:txBody>
          <a:bodyPr>
            <a:normAutofit/>
          </a:bodyPr>
          <a:lstStyle/>
          <a:p>
            <a:r>
              <a:rPr lang="en-US" sz="2000" dirty="0"/>
              <a:t>Heizwerk</a:t>
            </a:r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88701A4B-F167-7165-56F1-ED5CF2B250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53298" y="1546687"/>
            <a:ext cx="4041775" cy="3898537"/>
          </a:xfrm>
        </p:spPr>
        <p:txBody>
          <a:bodyPr>
            <a:normAutofit lnSpcReduction="10000"/>
          </a:bodyPr>
          <a:lstStyle/>
          <a:p>
            <a:r>
              <a:rPr lang="en-US" sz="2000" dirty="0" err="1"/>
              <a:t>Nicht</a:t>
            </a:r>
            <a:r>
              <a:rPr lang="en-US" sz="2000" dirty="0"/>
              <a:t> </a:t>
            </a:r>
            <a:r>
              <a:rPr lang="en-US" sz="2000" dirty="0" err="1"/>
              <a:t>unser</a:t>
            </a:r>
            <a:r>
              <a:rPr lang="en-US" sz="2000" dirty="0"/>
              <a:t> Problem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sz="2000" dirty="0" err="1"/>
              <a:t>Nicht</a:t>
            </a:r>
            <a:r>
              <a:rPr lang="en-US" sz="2000" dirty="0"/>
              <a:t> </a:t>
            </a:r>
            <a:r>
              <a:rPr lang="en-US" sz="2000" dirty="0" err="1"/>
              <a:t>unser</a:t>
            </a:r>
            <a:r>
              <a:rPr lang="en-US" sz="2000" dirty="0"/>
              <a:t> Problem</a:t>
            </a:r>
          </a:p>
          <a:p>
            <a:pPr lvl="1"/>
            <a:endParaRPr lang="en-US" dirty="0"/>
          </a:p>
          <a:p>
            <a:r>
              <a:rPr lang="en-US" sz="2000" dirty="0" err="1"/>
              <a:t>Nicht</a:t>
            </a:r>
            <a:r>
              <a:rPr lang="en-US" sz="2000" dirty="0"/>
              <a:t> </a:t>
            </a:r>
            <a:r>
              <a:rPr lang="en-US" sz="2000" dirty="0" err="1"/>
              <a:t>unser</a:t>
            </a:r>
            <a:r>
              <a:rPr lang="en-US" sz="2000" dirty="0"/>
              <a:t> Problem</a:t>
            </a:r>
          </a:p>
          <a:p>
            <a:endParaRPr lang="en-US" sz="1800" dirty="0"/>
          </a:p>
          <a:p>
            <a:r>
              <a:rPr lang="en-US" sz="2000" dirty="0"/>
              <a:t>RL – </a:t>
            </a:r>
            <a:r>
              <a:rPr lang="en-US" sz="2000" dirty="0" err="1"/>
              <a:t>Temperatur</a:t>
            </a:r>
            <a:r>
              <a:rPr lang="en-US" sz="2000" dirty="0"/>
              <a:t> </a:t>
            </a:r>
            <a:r>
              <a:rPr lang="en-US" sz="2000" dirty="0" err="1"/>
              <a:t>Optimierung</a:t>
            </a:r>
            <a:r>
              <a:rPr lang="en-US" sz="2000" dirty="0"/>
              <a:t> </a:t>
            </a:r>
            <a:r>
              <a:rPr lang="en-US" sz="2000" dirty="0" err="1"/>
              <a:t>möglich</a:t>
            </a:r>
            <a:endParaRPr lang="en-US" sz="2000" dirty="0"/>
          </a:p>
          <a:p>
            <a:pPr lvl="1"/>
            <a:r>
              <a:rPr lang="en-US" sz="1800" dirty="0" err="1"/>
              <a:t>Optimierungspotential</a:t>
            </a:r>
            <a:r>
              <a:rPr lang="en-US" sz="1800" dirty="0"/>
              <a:t> </a:t>
            </a:r>
            <a:r>
              <a:rPr lang="en-US" sz="1800" dirty="0" err="1"/>
              <a:t>nach</a:t>
            </a:r>
            <a:r>
              <a:rPr lang="en-US" sz="1800" dirty="0"/>
              <a:t> </a:t>
            </a:r>
            <a:r>
              <a:rPr lang="en-US" sz="1800" dirty="0" err="1"/>
              <a:t>Ausführung</a:t>
            </a:r>
            <a:endParaRPr lang="en-US" sz="1800" dirty="0"/>
          </a:p>
          <a:p>
            <a:r>
              <a:rPr lang="en-US" sz="2000" dirty="0"/>
              <a:t>FW – </a:t>
            </a:r>
            <a:r>
              <a:rPr lang="en-US" sz="2000" dirty="0" err="1"/>
              <a:t>tauglich</a:t>
            </a:r>
            <a:r>
              <a:rPr lang="en-US" sz="2000" dirty="0"/>
              <a:t>:</a:t>
            </a:r>
          </a:p>
          <a:p>
            <a:pPr lvl="1"/>
            <a:r>
              <a:rPr lang="en-US" sz="1800" dirty="0" err="1"/>
              <a:t>Abhängig</a:t>
            </a:r>
            <a:r>
              <a:rPr lang="en-US" sz="1800" dirty="0"/>
              <a:t> von </a:t>
            </a:r>
            <a:r>
              <a:rPr lang="en-US" sz="1800" dirty="0" err="1"/>
              <a:t>Ausführung</a:t>
            </a:r>
            <a:endParaRPr lang="en-US" sz="1800" dirty="0"/>
          </a:p>
          <a:p>
            <a:pPr lvl="1"/>
            <a:endParaRPr lang="en-US" sz="1800" dirty="0"/>
          </a:p>
          <a:p>
            <a:endParaRPr lang="en-US" sz="20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609F4-EF8D-257A-5093-0CC28555F7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2930" y="617378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B1AE047-16A2-48C7-8D30-CB6269452590}" type="datetime1">
              <a:rPr lang="de-AT" smtClean="0"/>
              <a:pPr>
                <a:spcAft>
                  <a:spcPts val="600"/>
                </a:spcAft>
              </a:pPr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7B95C53-E954-CFE4-7BBF-C8957E6A8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7378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BE1CBE1-DBAE-4B20-A75F-D51D9F3B95B0}" type="slidenum">
              <a:rPr lang="de-AT" smtClean="0"/>
              <a:pPr>
                <a:spcAft>
                  <a:spcPts val="600"/>
                </a:spcAft>
              </a:pPr>
              <a:t>4</a:t>
            </a:fld>
            <a:endParaRPr lang="de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0D16F-29E5-2AA5-C9E1-BBD637F6A33F}"/>
              </a:ext>
            </a:extLst>
          </p:cNvPr>
          <p:cNvSpPr txBox="1">
            <a:spLocks/>
          </p:cNvSpPr>
          <p:nvPr/>
        </p:nvSpPr>
        <p:spPr>
          <a:xfrm>
            <a:off x="751421" y="5579232"/>
            <a:ext cx="8364218" cy="4598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/>
              <a:t>Vorteil</a:t>
            </a:r>
            <a:r>
              <a:rPr lang="en-US" sz="2000" dirty="0"/>
              <a:t>:		</a:t>
            </a:r>
            <a:r>
              <a:rPr lang="en-US" sz="2000" dirty="0" err="1">
                <a:solidFill>
                  <a:srgbClr val="FF0000"/>
                </a:solidFill>
              </a:rPr>
              <a:t>Konstanter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Volumenstrom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281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2031EF32-063D-6BFF-7484-070EF4F83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784" y="238581"/>
            <a:ext cx="7787207" cy="651101"/>
          </a:xfrm>
        </p:spPr>
        <p:txBody>
          <a:bodyPr/>
          <a:lstStyle/>
          <a:p>
            <a:r>
              <a:rPr lang="de-AT" dirty="0"/>
              <a:t>Überlegungen RL - Optimierung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138B8AAF-DE2F-CE21-EC72-4937917A1E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733013"/>
            <a:ext cx="4040188" cy="639762"/>
          </a:xfrm>
        </p:spPr>
        <p:txBody>
          <a:bodyPr/>
          <a:lstStyle/>
          <a:p>
            <a:r>
              <a:rPr lang="de-AT" dirty="0"/>
              <a:t>Hydraulik</a:t>
            </a:r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6245C7BE-1B83-97D0-6322-D0B1CEAD8D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320479"/>
          </a:xfrm>
        </p:spPr>
        <p:txBody>
          <a:bodyPr>
            <a:normAutofit/>
          </a:bodyPr>
          <a:lstStyle/>
          <a:p>
            <a:r>
              <a:rPr lang="de-AT" sz="3200" b="1" dirty="0"/>
              <a:t>Ausnahmslos alle hydraulischen Schaltungen sind fernwärmetauglich</a:t>
            </a:r>
          </a:p>
          <a:p>
            <a:r>
              <a:rPr lang="de-AT" sz="3200" b="1" dirty="0"/>
              <a:t>Wir sind nicht in der Lage nach unseren Anforderungen zu regeln.</a:t>
            </a:r>
          </a:p>
          <a:p>
            <a:endParaRPr lang="de-AT" sz="3200" b="1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89EDA5E3-F9F4-32C8-1BFA-6A279FC817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5" y="731837"/>
            <a:ext cx="4041775" cy="639762"/>
          </a:xfrm>
        </p:spPr>
        <p:txBody>
          <a:bodyPr/>
          <a:lstStyle/>
          <a:p>
            <a:r>
              <a:rPr lang="de-AT" dirty="0"/>
              <a:t>Regelung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F598647-D8F4-1ABB-CF83-BBD7F8CF7B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5025" y="1556792"/>
            <a:ext cx="4041775" cy="4464496"/>
          </a:xfrm>
        </p:spPr>
        <p:txBody>
          <a:bodyPr>
            <a:normAutofit/>
          </a:bodyPr>
          <a:lstStyle/>
          <a:p>
            <a:r>
              <a:rPr lang="de-AT" sz="3200" b="1" dirty="0"/>
              <a:t>Was ist Stand der Technik</a:t>
            </a:r>
          </a:p>
          <a:p>
            <a:pPr lvl="1"/>
            <a:r>
              <a:rPr lang="de-AT" sz="2800" b="1" dirty="0"/>
              <a:t>Außentemperatur-geführte VL-Temperaturregelung</a:t>
            </a:r>
          </a:p>
          <a:p>
            <a:r>
              <a:rPr lang="de-AT" sz="3200" b="1" dirty="0"/>
              <a:t>Erfüllt die Regelung unsere Anforderungen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9D21E4-DEA8-6A85-769C-7C085EF1D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805750F-6C2C-969D-E15D-2C18B82A3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3228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6DE7F5-F2F1-29EB-19BE-F7BA81E33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930" y="242509"/>
            <a:ext cx="8229600" cy="651101"/>
          </a:xfrm>
        </p:spPr>
        <p:txBody>
          <a:bodyPr/>
          <a:lstStyle/>
          <a:p>
            <a:r>
              <a:rPr lang="de-AT" dirty="0"/>
              <a:t>Rücklaufoptimierung im Bestand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82AA9D1-B6C9-FA58-A14D-D5338ACE6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63766"/>
            <a:ext cx="8229600" cy="522952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AT" sz="2400" b="1" dirty="0"/>
              <a:t>Grundsätze zum Fernwärmenetzbetrieb</a:t>
            </a:r>
            <a:endParaRPr lang="de-AT" sz="2000" b="1" dirty="0"/>
          </a:p>
          <a:p>
            <a:pPr marL="0" indent="0">
              <a:buNone/>
            </a:pPr>
            <a:endParaRPr lang="de-AT" sz="1100" b="1" dirty="0"/>
          </a:p>
          <a:p>
            <a:pPr marL="0" indent="0">
              <a:buNone/>
            </a:pPr>
            <a:r>
              <a:rPr lang="de-AT" sz="2000" b="1" dirty="0"/>
              <a:t>Versorgungsgrundsatz:</a:t>
            </a:r>
          </a:p>
          <a:p>
            <a:r>
              <a:rPr lang="de-AT" sz="2000" dirty="0"/>
              <a:t>Der Netzbetrieb muss den hydraulisch kritischsten Wärmeabnehmer (Übergabestationen) </a:t>
            </a:r>
            <a:r>
              <a:rPr lang="de-AT" sz="2000" b="1" dirty="0"/>
              <a:t>ausreichend</a:t>
            </a:r>
            <a:r>
              <a:rPr lang="de-AT" sz="2000" dirty="0"/>
              <a:t> mit Wärme versorgen!</a:t>
            </a:r>
          </a:p>
          <a:p>
            <a:pPr lvl="4"/>
            <a:endParaRPr lang="de-AT" sz="1100" dirty="0"/>
          </a:p>
          <a:p>
            <a:pPr marL="0" indent="0">
              <a:buNone/>
            </a:pPr>
            <a:r>
              <a:rPr lang="de-AT" sz="2000" b="1" dirty="0"/>
              <a:t>Netzauslastungsgrundsatz:</a:t>
            </a:r>
          </a:p>
          <a:p>
            <a:r>
              <a:rPr lang="de-AT" sz="2000" dirty="0"/>
              <a:t>Die Rücklauftemperatur muss </a:t>
            </a:r>
            <a:r>
              <a:rPr lang="de-AT" sz="2000" b="1" dirty="0"/>
              <a:t>so gering wie möglich </a:t>
            </a:r>
            <a:r>
              <a:rPr lang="de-AT" sz="2000" dirty="0"/>
              <a:t>sein!</a:t>
            </a:r>
          </a:p>
          <a:p>
            <a:endParaRPr lang="de-AT" sz="1100" dirty="0"/>
          </a:p>
          <a:p>
            <a:pPr marL="0" indent="0">
              <a:buNone/>
            </a:pPr>
            <a:r>
              <a:rPr lang="de-AT" sz="2000" dirty="0"/>
              <a:t>Warum machen wir das nicht?</a:t>
            </a:r>
          </a:p>
          <a:p>
            <a:pPr lvl="4"/>
            <a:endParaRPr lang="de-AT" sz="1100" dirty="0"/>
          </a:p>
          <a:p>
            <a:pPr marL="0" indent="0">
              <a:buNone/>
            </a:pPr>
            <a:r>
              <a:rPr lang="de-AT" sz="2000" b="1" dirty="0"/>
              <a:t>Rücklauf – Optimierungsgrundsatz Bestand</a:t>
            </a:r>
          </a:p>
          <a:p>
            <a:r>
              <a:rPr lang="de-AT" sz="2000" dirty="0"/>
              <a:t>Es gibt keine „Nicht fernwärmetaugliche Schaltungen“</a:t>
            </a:r>
          </a:p>
          <a:p>
            <a:r>
              <a:rPr lang="de-AT" sz="2000" dirty="0"/>
              <a:t>Jede hydraulische Schaltung kann auf RL-Temperatur optimiert werden</a:t>
            </a:r>
          </a:p>
          <a:p>
            <a:r>
              <a:rPr lang="de-AT" sz="2000" b="1" dirty="0"/>
              <a:t>Hydraulischer Abgleich ist uns wurscht</a:t>
            </a:r>
          </a:p>
          <a:p>
            <a:r>
              <a:rPr lang="de-AT" sz="2000" b="1" dirty="0"/>
              <a:t>Einzelne Verbraucher in Bestandsanlagen sind hydraulisch ausreichend versorgt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0B71A0-103E-CEB5-4EF7-18D6114CE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F583847-4AEB-55D1-5385-310971762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65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1F0F9B-3438-355C-B770-4B84770F9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60648"/>
            <a:ext cx="8229600" cy="651101"/>
          </a:xfrm>
        </p:spPr>
        <p:txBody>
          <a:bodyPr/>
          <a:lstStyle/>
          <a:p>
            <a:r>
              <a:rPr lang="de-DE" dirty="0"/>
              <a:t>Optimierung im Bestand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7BF6E90-814F-742A-1527-48F487212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980729"/>
            <a:ext cx="8229600" cy="5112568"/>
          </a:xfrm>
        </p:spPr>
        <p:txBody>
          <a:bodyPr>
            <a:normAutofit/>
          </a:bodyPr>
          <a:lstStyle/>
          <a:p>
            <a:r>
              <a:rPr lang="de-DE" dirty="0"/>
              <a:t>Rücklaufoptimierung ist nicht gleich Energieoptimierung</a:t>
            </a:r>
          </a:p>
          <a:p>
            <a:pPr lvl="1"/>
            <a:r>
              <a:rPr lang="de-DE" dirty="0"/>
              <a:t>Wärmeverbrauch (vorher / nachher) ist +- gleich</a:t>
            </a:r>
          </a:p>
          <a:p>
            <a:pPr lvl="1"/>
            <a:r>
              <a:rPr lang="de-DE" dirty="0"/>
              <a:t>Q (Wärmeleistung) sowie der Wärmeverbrauch wird nicht optimiert</a:t>
            </a:r>
          </a:p>
          <a:p>
            <a:endParaRPr lang="de-DE" sz="1000" dirty="0"/>
          </a:p>
          <a:p>
            <a:r>
              <a:rPr lang="de-DE" dirty="0"/>
              <a:t>Hydraulik wird nicht verändert</a:t>
            </a:r>
          </a:p>
          <a:p>
            <a:pPr lvl="1"/>
            <a:r>
              <a:rPr lang="de-DE" dirty="0"/>
              <a:t>Es erfolgt kein Eingriff auf den Massenstrom</a:t>
            </a:r>
          </a:p>
          <a:p>
            <a:pPr lvl="1"/>
            <a:r>
              <a:rPr lang="de-DE" dirty="0"/>
              <a:t>Ausnahme wenn nötig Pumpenregelung (</a:t>
            </a:r>
            <a:r>
              <a:rPr lang="de-DE" dirty="0" err="1"/>
              <a:t>Konstantdruckregelung</a:t>
            </a:r>
            <a:r>
              <a:rPr lang="de-DE" dirty="0"/>
              <a:t>)</a:t>
            </a:r>
          </a:p>
          <a:p>
            <a:endParaRPr lang="de-AT" sz="1000" dirty="0"/>
          </a:p>
          <a:p>
            <a:r>
              <a:rPr lang="de-AT" dirty="0"/>
              <a:t>Ausgangspunkt ist der schlechteste Abnehmer (</a:t>
            </a:r>
            <a:r>
              <a:rPr lang="de-AT" dirty="0" err="1"/>
              <a:t>zB</a:t>
            </a:r>
            <a:r>
              <a:rPr lang="de-AT" dirty="0"/>
              <a:t>. Heizkörper) im Verteilerkreis</a:t>
            </a:r>
          </a:p>
          <a:p>
            <a:endParaRPr lang="de-AT" sz="1000" dirty="0"/>
          </a:p>
          <a:p>
            <a:r>
              <a:rPr lang="de-AT" b="1" dirty="0"/>
              <a:t>Q = m * c * </a:t>
            </a:r>
            <a:r>
              <a:rPr lang="el-GR" b="1" dirty="0"/>
              <a:t>Δ</a:t>
            </a:r>
            <a:r>
              <a:rPr lang="de-AT" b="1" dirty="0"/>
              <a:t>T	=&gt; 	 Q = m * c * (</a:t>
            </a:r>
            <a:r>
              <a:rPr lang="de-AT" b="1" u="sng" dirty="0">
                <a:solidFill>
                  <a:srgbClr val="FF0000"/>
                </a:solidFill>
              </a:rPr>
              <a:t>T VL – T RL</a:t>
            </a:r>
            <a:r>
              <a:rPr lang="de-AT" b="1" dirty="0"/>
              <a:t>)</a:t>
            </a:r>
          </a:p>
          <a:p>
            <a:endParaRPr lang="de-AT" b="1" dirty="0"/>
          </a:p>
          <a:p>
            <a:endParaRPr lang="de-AT" b="1" dirty="0"/>
          </a:p>
          <a:p>
            <a:pPr lvl="1"/>
            <a:endParaRPr lang="de-AT" b="1" dirty="0"/>
          </a:p>
          <a:p>
            <a:pPr lvl="1"/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805806-B699-E24E-F51D-01D161564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7751818-3550-9384-B783-3256F497D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1479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E9EE36D-DB3F-C50C-CC9E-70BC8E91A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378174"/>
            <a:ext cx="8229600" cy="651101"/>
          </a:xfrm>
        </p:spPr>
        <p:txBody>
          <a:bodyPr/>
          <a:lstStyle/>
          <a:p>
            <a:r>
              <a:rPr lang="en-US" dirty="0" err="1"/>
              <a:t>Standardregelung</a:t>
            </a:r>
            <a:r>
              <a:rPr lang="en-US" dirty="0"/>
              <a:t> </a:t>
            </a:r>
            <a:r>
              <a:rPr lang="en-US" dirty="0" err="1"/>
              <a:t>gemischter</a:t>
            </a:r>
            <a:r>
              <a:rPr lang="en-US" dirty="0"/>
              <a:t> </a:t>
            </a:r>
            <a:r>
              <a:rPr lang="en-US" dirty="0" err="1"/>
              <a:t>Heizkreis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D1961CC-686C-FE5C-460D-624B145633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905" y="1193045"/>
            <a:ext cx="3095951" cy="12132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err="1"/>
              <a:t>Außentemperaturgeführte</a:t>
            </a:r>
            <a:r>
              <a:rPr lang="en-US" sz="2000" b="1" dirty="0"/>
              <a:t> </a:t>
            </a:r>
            <a:r>
              <a:rPr lang="en-US" sz="2000" b="1" dirty="0" err="1"/>
              <a:t>Vorlauftemperaturregelung</a:t>
            </a:r>
            <a:r>
              <a:rPr lang="en-US" sz="2000" b="1" dirty="0"/>
              <a:t> </a:t>
            </a:r>
            <a:r>
              <a:rPr lang="en-US" sz="2000" b="1" dirty="0" err="1"/>
              <a:t>nach</a:t>
            </a:r>
            <a:r>
              <a:rPr lang="en-US" sz="2000" b="1" dirty="0"/>
              <a:t> </a:t>
            </a:r>
            <a:r>
              <a:rPr lang="en-US" sz="2000" b="1" dirty="0" err="1"/>
              <a:t>Heizkurve</a:t>
            </a:r>
            <a:endParaRPr lang="en-US" sz="2000" b="1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23E12D1-8B3B-5D7E-9269-D680A2F6E3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2930" y="617378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4D2F0CC-51C0-4175-887A-0B445060DA75}" type="datetime1">
              <a:rPr lang="de-AT" smtClean="0"/>
              <a:pPr>
                <a:spcAft>
                  <a:spcPts val="600"/>
                </a:spcAft>
              </a:pPr>
              <a:t>12.06.2025</a:t>
            </a:fld>
            <a:endParaRPr lang="de-AT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9EB7B27-3DAD-3178-9B69-0DB5F8F7D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7378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BE1CBE1-DBAE-4B20-A75F-D51D9F3B95B0}" type="slidenum">
              <a:rPr lang="de-AT" smtClean="0"/>
              <a:pPr>
                <a:spcAft>
                  <a:spcPts val="600"/>
                </a:spcAft>
              </a:pPr>
              <a:t>8</a:t>
            </a:fld>
            <a:endParaRPr lang="de-AT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EBE4E71-2A24-4942-A1E0-A29E31484C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2" b="-5229"/>
          <a:stretch/>
        </p:blipFill>
        <p:spPr bwMode="auto">
          <a:xfrm>
            <a:off x="3612945" y="1915498"/>
            <a:ext cx="1535119" cy="3768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276CFC1-4990-03D1-A1DB-7010E6ABD5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2667965"/>
            <a:ext cx="2133600" cy="1622097"/>
          </a:xfrm>
          <a:prstGeom prst="rect">
            <a:avLst/>
          </a:prstGeom>
        </p:spPr>
      </p:pic>
      <p:sp>
        <p:nvSpPr>
          <p:cNvPr id="4" name="Pfeil: nach rechts 3">
            <a:extLst>
              <a:ext uri="{FF2B5EF4-FFF2-40B4-BE49-F238E27FC236}">
                <a16:creationId xmlns:a16="http://schemas.microsoft.com/office/drawing/2014/main" id="{E5ED4D2E-7666-AE95-0BA2-02E3B55D5ED0}"/>
              </a:ext>
            </a:extLst>
          </p:cNvPr>
          <p:cNvSpPr/>
          <p:nvPr/>
        </p:nvSpPr>
        <p:spPr>
          <a:xfrm>
            <a:off x="3099114" y="2686437"/>
            <a:ext cx="385410" cy="23726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FE3ABEA-6AA7-60C1-3C4E-34FAFD181CCD}"/>
              </a:ext>
            </a:extLst>
          </p:cNvPr>
          <p:cNvSpPr txBox="1">
            <a:spLocks/>
          </p:cNvSpPr>
          <p:nvPr/>
        </p:nvSpPr>
        <p:spPr>
          <a:xfrm>
            <a:off x="6221824" y="1225136"/>
            <a:ext cx="2796351" cy="1181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Wie </a:t>
            </a:r>
            <a:r>
              <a:rPr lang="en-US" sz="2000" b="1" dirty="0" err="1"/>
              <a:t>hoch</a:t>
            </a:r>
            <a:r>
              <a:rPr lang="en-US" sz="2000" b="1" dirty="0"/>
              <a:t> </a:t>
            </a:r>
            <a:r>
              <a:rPr lang="en-US" sz="2000" b="1" dirty="0" err="1"/>
              <a:t>ist</a:t>
            </a:r>
            <a:r>
              <a:rPr lang="en-US" sz="2000" b="1" dirty="0"/>
              <a:t> die </a:t>
            </a:r>
            <a:r>
              <a:rPr lang="en-US" sz="2000" b="1" dirty="0" err="1"/>
              <a:t>Rücklauftemperatur</a:t>
            </a:r>
            <a:r>
              <a:rPr lang="en-US" sz="2000" b="1" dirty="0"/>
              <a:t> ?</a:t>
            </a:r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AD80C06A-857C-4892-218F-15A9243CF284}"/>
              </a:ext>
            </a:extLst>
          </p:cNvPr>
          <p:cNvSpPr/>
          <p:nvPr/>
        </p:nvSpPr>
        <p:spPr>
          <a:xfrm>
            <a:off x="3120272" y="3986916"/>
            <a:ext cx="385410" cy="23726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969F8BA-3F5D-412E-2302-C60DA746C2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9467" y="1024015"/>
            <a:ext cx="847725" cy="933450"/>
          </a:xfrm>
          <a:prstGeom prst="rect">
            <a:avLst/>
          </a:prstGeom>
        </p:spPr>
      </p:pic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181FBF0E-7749-7DED-361D-FA455906E9D1}"/>
              </a:ext>
            </a:extLst>
          </p:cNvPr>
          <p:cNvSpPr/>
          <p:nvPr/>
        </p:nvSpPr>
        <p:spPr>
          <a:xfrm>
            <a:off x="3612944" y="1387834"/>
            <a:ext cx="385410" cy="23726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F5B0C3F3-A375-77C4-EE4F-2626155ACFAF}"/>
              </a:ext>
            </a:extLst>
          </p:cNvPr>
          <p:cNvSpPr/>
          <p:nvPr/>
        </p:nvSpPr>
        <p:spPr>
          <a:xfrm rot="10800000">
            <a:off x="5145768" y="3052644"/>
            <a:ext cx="620313" cy="30926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96478624-26E7-9C34-01CA-9285CD54B5BB}"/>
              </a:ext>
            </a:extLst>
          </p:cNvPr>
          <p:cNvSpPr txBox="1">
            <a:spLocks/>
          </p:cNvSpPr>
          <p:nvPr/>
        </p:nvSpPr>
        <p:spPr>
          <a:xfrm>
            <a:off x="6804248" y="2314763"/>
            <a:ext cx="1224136" cy="14757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138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719B1D2-29A1-B17E-909A-022094092438}"/>
              </a:ext>
            </a:extLst>
          </p:cNvPr>
          <p:cNvSpPr txBox="1">
            <a:spLocks/>
          </p:cNvSpPr>
          <p:nvPr/>
        </p:nvSpPr>
        <p:spPr>
          <a:xfrm>
            <a:off x="412930" y="5363978"/>
            <a:ext cx="8229600" cy="6511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Stand der Technik ???</a:t>
            </a:r>
          </a:p>
        </p:txBody>
      </p:sp>
    </p:spTree>
    <p:extLst>
      <p:ext uri="{BB962C8B-B14F-4D97-AF65-F5344CB8AC3E}">
        <p14:creationId xmlns:p14="http://schemas.microsoft.com/office/powerpoint/2010/main" val="1544851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3DA9F0-0010-7064-AE82-DDE8B89E9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E047-16A2-48C7-8D30-CB6269452590}" type="datetime1">
              <a:rPr lang="de-AT" smtClean="0"/>
              <a:t>12.06.2025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DE2DA9C-C280-BDF4-26B6-148249174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1CBE1-DBAE-4B20-A75F-D51D9F3B95B0}" type="slidenum">
              <a:rPr lang="de-AT" smtClean="0"/>
              <a:t>9</a:t>
            </a:fld>
            <a:endParaRPr lang="de-AT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E3D9D44-E38C-F136-5590-9EA18038F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23" y="3728059"/>
            <a:ext cx="828977" cy="2244213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80006C7-D956-8056-C8EB-66BB29160C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4884" y="4369998"/>
            <a:ext cx="3225448" cy="122485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9E7089C-FEA1-A0E3-0073-C670E28434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404" y="2628871"/>
            <a:ext cx="3466201" cy="137628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E4398B12-4C92-55BB-6F5E-96C14EC2D8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413709" y="536121"/>
            <a:ext cx="1575732" cy="78372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1D16DD7-CEAA-6E8C-B051-7B77B9CFAF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7520" y="1188962"/>
            <a:ext cx="769118" cy="76911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01A531D3-B866-84B3-CE46-0491C1BD42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3382" y="323159"/>
            <a:ext cx="887726" cy="790827"/>
          </a:xfrm>
          <a:prstGeom prst="rect">
            <a:avLst/>
          </a:prstGeom>
        </p:spPr>
      </p:pic>
      <p:pic>
        <p:nvPicPr>
          <p:cNvPr id="20" name="Grafik 19" descr="Ein Bild, das Person, Kleidung, Schleife, Menschliches Gesicht enthält.&#10;&#10;Automatisch generierte Beschreibung">
            <a:extLst>
              <a:ext uri="{FF2B5EF4-FFF2-40B4-BE49-F238E27FC236}">
                <a16:creationId xmlns:a16="http://schemas.microsoft.com/office/drawing/2014/main" id="{8D0F306A-A626-9614-4BF4-45366C6A02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521" y="1787466"/>
            <a:ext cx="1187259" cy="1686776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12AA3266-005C-A96D-FD65-B71AD4052DB7}"/>
              </a:ext>
            </a:extLst>
          </p:cNvPr>
          <p:cNvSpPr/>
          <p:nvPr/>
        </p:nvSpPr>
        <p:spPr>
          <a:xfrm>
            <a:off x="2733382" y="2478919"/>
            <a:ext cx="3843941" cy="31901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EF38C80D-B81B-52FA-6EEE-AE5247FE90FB}"/>
              </a:ext>
            </a:extLst>
          </p:cNvPr>
          <p:cNvSpPr txBox="1">
            <a:spLocks/>
          </p:cNvSpPr>
          <p:nvPr/>
        </p:nvSpPr>
        <p:spPr>
          <a:xfrm>
            <a:off x="412930" y="652920"/>
            <a:ext cx="1985392" cy="734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AT" dirty="0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4A8EDA1E-62FD-C6E3-BAA8-45FC52EBCA38}"/>
              </a:ext>
            </a:extLst>
          </p:cNvPr>
          <p:cNvSpPr txBox="1">
            <a:spLocks/>
          </p:cNvSpPr>
          <p:nvPr/>
        </p:nvSpPr>
        <p:spPr>
          <a:xfrm>
            <a:off x="3958182" y="3701980"/>
            <a:ext cx="1794099" cy="6511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2400" b="1" dirty="0"/>
              <a:t>Hydraulik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D2373AD-BB52-D469-B308-2FBFB21A3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513" y="846494"/>
            <a:ext cx="1794099" cy="651101"/>
          </a:xfrm>
        </p:spPr>
        <p:txBody>
          <a:bodyPr/>
          <a:lstStyle/>
          <a:p>
            <a:r>
              <a:rPr lang="de-AT" sz="2000" b="1" dirty="0"/>
              <a:t>Pumpe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C108B1AA-D53A-4A55-AABF-AE1484C05DC6}"/>
              </a:ext>
            </a:extLst>
          </p:cNvPr>
          <p:cNvSpPr txBox="1">
            <a:spLocks/>
          </p:cNvSpPr>
          <p:nvPr/>
        </p:nvSpPr>
        <p:spPr>
          <a:xfrm>
            <a:off x="5152852" y="1291263"/>
            <a:ext cx="1794099" cy="6511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2000" b="1" dirty="0"/>
              <a:t>Regler</a:t>
            </a:r>
            <a:endParaRPr lang="de-AT" sz="2400" b="1" dirty="0"/>
          </a:p>
        </p:txBody>
      </p:sp>
      <p:pic>
        <p:nvPicPr>
          <p:cNvPr id="24" name="Grafik 23" descr="Ein Bild, das Smiley, gelb, Lächeln, Kreis enthält.&#10;&#10;Automatisch generierte Beschreibung">
            <a:extLst>
              <a:ext uri="{FF2B5EF4-FFF2-40B4-BE49-F238E27FC236}">
                <a16:creationId xmlns:a16="http://schemas.microsoft.com/office/drawing/2014/main" id="{C9CBCB0F-8887-4A3D-1083-64709E7C80F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800" y="279354"/>
            <a:ext cx="1597496" cy="1131940"/>
          </a:xfrm>
          <a:prstGeom prst="rect">
            <a:avLst/>
          </a:prstGeom>
        </p:spPr>
      </p:pic>
      <p:sp>
        <p:nvSpPr>
          <p:cNvPr id="25" name="Titel 1">
            <a:extLst>
              <a:ext uri="{FF2B5EF4-FFF2-40B4-BE49-F238E27FC236}">
                <a16:creationId xmlns:a16="http://schemas.microsoft.com/office/drawing/2014/main" id="{CD919B32-6B5C-CD40-6CB7-DBB4F196D4FB}"/>
              </a:ext>
            </a:extLst>
          </p:cNvPr>
          <p:cNvSpPr txBox="1">
            <a:spLocks/>
          </p:cNvSpPr>
          <p:nvPr/>
        </p:nvSpPr>
        <p:spPr>
          <a:xfrm>
            <a:off x="7061831" y="1136365"/>
            <a:ext cx="2072841" cy="6511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2000" b="1" dirty="0"/>
              <a:t>Energieeintrag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EABA07F8-A0E8-AADA-B793-0C42C2EDE2C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223" b="-1223"/>
          <a:stretch/>
        </p:blipFill>
        <p:spPr>
          <a:xfrm>
            <a:off x="595111" y="3667801"/>
            <a:ext cx="998681" cy="2129056"/>
          </a:xfrm>
          <a:prstGeom prst="rect">
            <a:avLst/>
          </a:prstGeom>
        </p:spPr>
      </p:pic>
      <p:sp>
        <p:nvSpPr>
          <p:cNvPr id="22" name="Titel 1">
            <a:extLst>
              <a:ext uri="{FF2B5EF4-FFF2-40B4-BE49-F238E27FC236}">
                <a16:creationId xmlns:a16="http://schemas.microsoft.com/office/drawing/2014/main" id="{C569E46B-664B-C151-D395-F64301A38DD6}"/>
              </a:ext>
            </a:extLst>
          </p:cNvPr>
          <p:cNvSpPr txBox="1">
            <a:spLocks/>
          </p:cNvSpPr>
          <p:nvPr/>
        </p:nvSpPr>
        <p:spPr>
          <a:xfrm>
            <a:off x="7525800" y="2893401"/>
            <a:ext cx="1794099" cy="6511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2000" b="1" dirty="0"/>
              <a:t>Auslegung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6DD563D3-AE2F-9147-5F30-9379F461F64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9533" y="597413"/>
            <a:ext cx="847725" cy="9334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2A304BB7-FEEE-5A03-49CE-2B8257C6D52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7447" y="1837231"/>
            <a:ext cx="1779607" cy="1352969"/>
          </a:xfrm>
          <a:prstGeom prst="rect">
            <a:avLst/>
          </a:prstGeom>
        </p:spPr>
      </p:pic>
      <p:sp>
        <p:nvSpPr>
          <p:cNvPr id="31" name="Titel 1">
            <a:extLst>
              <a:ext uri="{FF2B5EF4-FFF2-40B4-BE49-F238E27FC236}">
                <a16:creationId xmlns:a16="http://schemas.microsoft.com/office/drawing/2014/main" id="{43FE9EAB-BF26-6C03-22E3-FCB57859C321}"/>
              </a:ext>
            </a:extLst>
          </p:cNvPr>
          <p:cNvSpPr txBox="1">
            <a:spLocks/>
          </p:cNvSpPr>
          <p:nvPr/>
        </p:nvSpPr>
        <p:spPr>
          <a:xfrm>
            <a:off x="237447" y="5680727"/>
            <a:ext cx="1794099" cy="6511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b="1" dirty="0"/>
              <a:t>Vorlauf</a:t>
            </a:r>
            <a:endParaRPr lang="de-AT" sz="2000" b="1" dirty="0"/>
          </a:p>
        </p:txBody>
      </p:sp>
      <p:sp>
        <p:nvSpPr>
          <p:cNvPr id="32" name="Titel 1">
            <a:extLst>
              <a:ext uri="{FF2B5EF4-FFF2-40B4-BE49-F238E27FC236}">
                <a16:creationId xmlns:a16="http://schemas.microsoft.com/office/drawing/2014/main" id="{B7DFD59E-DF00-848B-BB6C-03069C0497F6}"/>
              </a:ext>
            </a:extLst>
          </p:cNvPr>
          <p:cNvSpPr txBox="1">
            <a:spLocks/>
          </p:cNvSpPr>
          <p:nvPr/>
        </p:nvSpPr>
        <p:spPr>
          <a:xfrm>
            <a:off x="6754790" y="5707732"/>
            <a:ext cx="1794099" cy="6511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2000" b="1" dirty="0"/>
              <a:t>Rücklauf</a:t>
            </a:r>
          </a:p>
        </p:txBody>
      </p:sp>
      <p:sp>
        <p:nvSpPr>
          <p:cNvPr id="33" name="Titel 1">
            <a:extLst>
              <a:ext uri="{FF2B5EF4-FFF2-40B4-BE49-F238E27FC236}">
                <a16:creationId xmlns:a16="http://schemas.microsoft.com/office/drawing/2014/main" id="{00F1F2B0-3CDA-8A27-C3D3-B884119674E2}"/>
              </a:ext>
            </a:extLst>
          </p:cNvPr>
          <p:cNvSpPr txBox="1">
            <a:spLocks/>
          </p:cNvSpPr>
          <p:nvPr/>
        </p:nvSpPr>
        <p:spPr>
          <a:xfrm>
            <a:off x="7326092" y="4392345"/>
            <a:ext cx="772018" cy="6511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72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4909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" grpId="0"/>
      <p:bldP spid="21" grpId="0"/>
      <p:bldP spid="25" grpId="0"/>
      <p:bldP spid="22" grpId="0"/>
      <p:bldP spid="31" grpId="0"/>
      <p:bldP spid="32" grpId="0"/>
      <p:bldP spid="33" grpId="0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Präsentation Vorlage SEEGEN 2018.pot" id="{41CF1A45-86C7-4BB1-A2CE-DA654DF85962}" vid="{466026D8-C8D5-4F7D-BFD5-AAC6CF7B8A1A}"/>
    </a:ext>
  </a:extLst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Präsentation Vorlage SEEGEN 2018.pot" id="{41CF1A45-86C7-4BB1-A2CE-DA654DF85962}" vid="{466026D8-C8D5-4F7D-BFD5-AAC6CF7B8A1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Präsentation Vorlage SEEGEN 2018.pot (2)</Template>
  <TotalTime>0</TotalTime>
  <Words>1104</Words>
  <Application>Microsoft Office PowerPoint</Application>
  <PresentationFormat>Bildschirmpräsentation (4:3)</PresentationFormat>
  <Paragraphs>355</Paragraphs>
  <Slides>30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30</vt:i4>
      </vt:variant>
    </vt:vector>
  </HeadingPairs>
  <TitlesOfParts>
    <vt:vector size="35" baseType="lpstr">
      <vt:lpstr>Arial</vt:lpstr>
      <vt:lpstr>Calibri</vt:lpstr>
      <vt:lpstr>Wingdings</vt:lpstr>
      <vt:lpstr>Larissa</vt:lpstr>
      <vt:lpstr>1_Larissa</vt:lpstr>
      <vt:lpstr>PowerPoint-Präsentation</vt:lpstr>
      <vt:lpstr>Hackschnitzelheizwerk Grödig</vt:lpstr>
      <vt:lpstr>RL - Optimierung</vt:lpstr>
      <vt:lpstr>Einrohrheizungen: Reihenschaltung Heizkörper</vt:lpstr>
      <vt:lpstr>Überlegungen RL - Optimierung</vt:lpstr>
      <vt:lpstr>Rücklaufoptimierung im Bestand</vt:lpstr>
      <vt:lpstr>Optimierung im Bestand</vt:lpstr>
      <vt:lpstr>Standardregelung gemischter Heizkreis</vt:lpstr>
      <vt:lpstr>Pumpe</vt:lpstr>
      <vt:lpstr> Heizlast Invertierendes Außentemperaturgeführtes System</vt:lpstr>
      <vt:lpstr>Beispiel Einrohrheizung</vt:lpstr>
      <vt:lpstr>Inbetriebnahme HIA-Sys: 2023-03-01</vt:lpstr>
      <vt:lpstr>Obergeschoss vs. Erdgeschoss Temperaturbereich: AT -2 bis 9 ° C</vt:lpstr>
      <vt:lpstr>Umbauaufwand pro Verbraucherkreis</vt:lpstr>
      <vt:lpstr>PowerPoint-Präsentation</vt:lpstr>
      <vt:lpstr> </vt:lpstr>
      <vt:lpstr>Gemischter Heizkreis VL-Fühler in RL</vt:lpstr>
      <vt:lpstr>Gemischter Heizkreis RL nach Heizkurve</vt:lpstr>
      <vt:lpstr>Einrohrheizung sinkende Heizlast</vt:lpstr>
      <vt:lpstr>Einrohrheizung steigende Heizlast</vt:lpstr>
      <vt:lpstr>Umsetzung in der Praxis</vt:lpstr>
      <vt:lpstr>Vorregelung Heizkreis: Fiktiver Heizkreis</vt:lpstr>
      <vt:lpstr>Vorregelung Heizkreis: Überhöhung Station</vt:lpstr>
      <vt:lpstr>Regelcharakteristik Mischer</vt:lpstr>
      <vt:lpstr>Rücklaufheizkurven (zB. 70 / 55)</vt:lpstr>
      <vt:lpstr>PowerPoint-Präsentation</vt:lpstr>
      <vt:lpstr>Betriebsverhalten außentemperaturgeführter Regelkonzepte</vt:lpstr>
      <vt:lpstr>Ausblick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Matthias Göllner</dc:creator>
  <cp:lastModifiedBy>Matthias Göllner</cp:lastModifiedBy>
  <cp:revision>187</cp:revision>
  <dcterms:created xsi:type="dcterms:W3CDTF">2018-06-07T06:51:08Z</dcterms:created>
  <dcterms:modified xsi:type="dcterms:W3CDTF">2025-06-12T06:35:44Z</dcterms:modified>
</cp:coreProperties>
</file>